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98"/>
  </p:notesMasterIdLst>
  <p:sldIdLst>
    <p:sldId id="256" r:id="rId2"/>
    <p:sldId id="372" r:id="rId3"/>
    <p:sldId id="278" r:id="rId4"/>
    <p:sldId id="279" r:id="rId5"/>
    <p:sldId id="280" r:id="rId6"/>
    <p:sldId id="281" r:id="rId7"/>
    <p:sldId id="282" r:id="rId8"/>
    <p:sldId id="283" r:id="rId9"/>
    <p:sldId id="284" r:id="rId10"/>
    <p:sldId id="285" r:id="rId11"/>
    <p:sldId id="286" r:id="rId12"/>
    <p:sldId id="287" r:id="rId13"/>
    <p:sldId id="288" r:id="rId14"/>
    <p:sldId id="289" r:id="rId15"/>
    <p:sldId id="290" r:id="rId16"/>
    <p:sldId id="291" r:id="rId17"/>
    <p:sldId id="292" r:id="rId18"/>
    <p:sldId id="293" r:id="rId19"/>
    <p:sldId id="294" r:id="rId20"/>
    <p:sldId id="295" r:id="rId21"/>
    <p:sldId id="296" r:id="rId22"/>
    <p:sldId id="297" r:id="rId23"/>
    <p:sldId id="298" r:id="rId24"/>
    <p:sldId id="299" r:id="rId25"/>
    <p:sldId id="300" r:id="rId26"/>
    <p:sldId id="301" r:id="rId27"/>
    <p:sldId id="302" r:id="rId28"/>
    <p:sldId id="303" r:id="rId29"/>
    <p:sldId id="304" r:id="rId30"/>
    <p:sldId id="305" r:id="rId31"/>
    <p:sldId id="306" r:id="rId32"/>
    <p:sldId id="307" r:id="rId33"/>
    <p:sldId id="308" r:id="rId34"/>
    <p:sldId id="309" r:id="rId35"/>
    <p:sldId id="310" r:id="rId36"/>
    <p:sldId id="311" r:id="rId37"/>
    <p:sldId id="312" r:id="rId38"/>
    <p:sldId id="313" r:id="rId39"/>
    <p:sldId id="314" r:id="rId40"/>
    <p:sldId id="315" r:id="rId41"/>
    <p:sldId id="316" r:id="rId42"/>
    <p:sldId id="317" r:id="rId43"/>
    <p:sldId id="318" r:id="rId44"/>
    <p:sldId id="319" r:id="rId45"/>
    <p:sldId id="320" r:id="rId46"/>
    <p:sldId id="321" r:id="rId47"/>
    <p:sldId id="322" r:id="rId48"/>
    <p:sldId id="323" r:id="rId49"/>
    <p:sldId id="324" r:id="rId50"/>
    <p:sldId id="325" r:id="rId51"/>
    <p:sldId id="326" r:id="rId52"/>
    <p:sldId id="327" r:id="rId53"/>
    <p:sldId id="328" r:id="rId54"/>
    <p:sldId id="329" r:id="rId55"/>
    <p:sldId id="330" r:id="rId56"/>
    <p:sldId id="331" r:id="rId57"/>
    <p:sldId id="332" r:id="rId58"/>
    <p:sldId id="333" r:id="rId59"/>
    <p:sldId id="334" r:id="rId60"/>
    <p:sldId id="335" r:id="rId61"/>
    <p:sldId id="336" r:id="rId62"/>
    <p:sldId id="337" r:id="rId63"/>
    <p:sldId id="338" r:id="rId64"/>
    <p:sldId id="339" r:id="rId65"/>
    <p:sldId id="340" r:id="rId66"/>
    <p:sldId id="341" r:id="rId67"/>
    <p:sldId id="342" r:id="rId68"/>
    <p:sldId id="343" r:id="rId69"/>
    <p:sldId id="344" r:id="rId70"/>
    <p:sldId id="345" r:id="rId71"/>
    <p:sldId id="346" r:id="rId72"/>
    <p:sldId id="347" r:id="rId73"/>
    <p:sldId id="348" r:id="rId74"/>
    <p:sldId id="349" r:id="rId75"/>
    <p:sldId id="350" r:id="rId76"/>
    <p:sldId id="351" r:id="rId77"/>
    <p:sldId id="352" r:id="rId78"/>
    <p:sldId id="353" r:id="rId79"/>
    <p:sldId id="354" r:id="rId80"/>
    <p:sldId id="355" r:id="rId81"/>
    <p:sldId id="356" r:id="rId82"/>
    <p:sldId id="357" r:id="rId83"/>
    <p:sldId id="358" r:id="rId84"/>
    <p:sldId id="359" r:id="rId85"/>
    <p:sldId id="360" r:id="rId86"/>
    <p:sldId id="361" r:id="rId87"/>
    <p:sldId id="362" r:id="rId88"/>
    <p:sldId id="363" r:id="rId89"/>
    <p:sldId id="364" r:id="rId90"/>
    <p:sldId id="365" r:id="rId91"/>
    <p:sldId id="366" r:id="rId92"/>
    <p:sldId id="367" r:id="rId93"/>
    <p:sldId id="368" r:id="rId94"/>
    <p:sldId id="369" r:id="rId95"/>
    <p:sldId id="370" r:id="rId96"/>
    <p:sldId id="371" r:id="rId9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822"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notesMaster" Target="notesMasters/notesMaster1.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ccce60ee7b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ccce60ee7b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ccce60ee7b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ccce60ee7b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ccce60ee7b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ccce60ee7b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ccce60ee7b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ccce60ee7b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be3d9f33f7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be3d9f33f7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ccce60ee7b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ccce60ee7b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ccce60ee7b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ccce60ee7b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ccce60ee7b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ccce60ee7b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ccce60ee7b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ccce60ee7b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ccce60ee7b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ccce60ee7b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be3d9f33f7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be3d9f33f7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ccce60ee7b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ccce60ee7b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be3d9f33f7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be3d9f33f7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ccce60ee7b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ccce60ee7b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ccce60ee7b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ccce60ee7b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ccce60ee7b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ccce60ee7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ccce60ee7b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ccce60ee7b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ccce60ee7b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ccce60ee7b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ccce60ee7b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ccce60ee7b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ccce60ee7b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ccce60ee7b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ccce60ee7b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ccce60ee7b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ccce60ee7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ccce60ee7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ccce60ee7b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ccce60ee7b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ccce60ee7b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ccce60ee7b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be3d9f33f7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be3d9f33f7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ccce60ee7b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ccce60ee7b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ceac192f6a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ceac192f6a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ceac192f6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ceac192f6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ceb3f0fac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ceb3f0fac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ceb3f0face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ceb3f0face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ceac192f6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ceac192f6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ceac192f6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ceac192f6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ccce60ee7b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ccce60ee7b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ceb3f0fac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ceb3f0fac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ceb3f0fac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ceb3f0fac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ceb3f0face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ceb3f0face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ceb3f0face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ceb3f0fac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ceb3f0fac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ceb3f0fac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ccce60ee7b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ccce60ee7b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ceb3f0face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ceb3f0face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ceb3f0face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ceb3f0fac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ceb3f0face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ceb3f0face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ceb3f0face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ceb3f0face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be3d9f33f7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be3d9f33f7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ceb3f0face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ceb3f0fac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ceb3f0face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ceb3f0face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ceb3f0face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ceb3f0face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ceb3f0face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ceb3f0face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ceb3f0face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ceb3f0face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ceb3f0face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ceb3f0face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ceb3f0face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ceb3f0face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ceb3f0face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ceb3f0face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ceb3f0face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ceb3f0face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ccce60ee7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ccce60ee7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ccce60ee7b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ccce60ee7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ceb3f0face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ceb3f0face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ceb3f0face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ceb3f0face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ccce60ee7b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ccce60ee7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ceb3f0face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ceb3f0face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ceb3f0face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ceb3f0fac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ceb3f0face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ceb3f0face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ceb3f0face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ceb3f0fac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ceb3f0face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ceb3f0face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ceb3f0face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ceb3f0face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ceb3f0face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ceb3f0face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ccce60ee7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ccce60ee7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ceb3f0face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ceb3f0face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ccce60ee7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ccce60ee7b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cf1c9d08b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cf1c9d08b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cf1c9d08b0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cf1c9d08b0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cf1c9d08b0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cf1c9d08b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cf1c9d08b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cf1c9d08b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cf1c9d08b0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cf1c9d08b0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c8dfbc2d64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c8dfbc2d6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626482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bd6f56169f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bd6f56169f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376725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c8dfbc2d6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c8dfbc2d6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89886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ccce60ee7b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ccce60ee7b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c8dfbc2d6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c8dfbc2d6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045936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c92282f1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c92282f1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18615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c92282f1cc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c92282f1cc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155058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c8dfbc2d64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c8dfbc2d64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762063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c92282f1cc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92282f1cc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3999847"/>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8dfbc2d64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8dfbc2d64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595482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c92282f1cc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c92282f1c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914594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92282f1cc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92282f1c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752255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bd6f56169f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bd6f56169f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791781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c8dfbc2d64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c8dfbc2d64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20950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ccce60ee7b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ccce60ee7b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bd6f56169f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bd6f56169f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477558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bd6f56169f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bd6f56169f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447409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bd6f56169f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bd6f56169f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072720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bd6f56169f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bd6f56169f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84995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bd6f56169f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bd6f56169f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75094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bd6f56169f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bd6f56169f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8076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9.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9.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3" Type="http://schemas.openxmlformats.org/officeDocument/2006/relationships/hyperlink" Target="https://www.dmlp.org/legal-guide/works-not-covered-copyright" TargetMode="External"/><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3" Type="http://schemas.openxmlformats.org/officeDocument/2006/relationships/hyperlink" Target="https://cleartax.in/s/cannot-registered-trademark-india" TargetMode="External"/><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hyperlink" Target="https://ipindia.gov.in/writereaddata/Portal/IPOAct/1_31_1_patent-act-1970-11march2015.pdf" TargetMode="External"/><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hyperlink" Target="https://www.mondaq.com/india/patent/100320/what-is-not-patentable-in-india" TargetMode="External"/><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3" Type="http://schemas.openxmlformats.org/officeDocument/2006/relationships/hyperlink" Target="https://copyright.gov.in/documents/copyrightrules1957.pdf" TargetMode="External"/><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3" Type="http://schemas.openxmlformats.org/officeDocument/2006/relationships/hyperlink" Target="https://legislative.gov.in/sites/default/files/A1999-47_0.pdf" TargetMode="External"/><Relationship Id="rId2" Type="http://schemas.openxmlformats.org/officeDocument/2006/relationships/notesSlide" Target="../notesSlides/notesSlide95.xml"/><Relationship Id="rId1" Type="http://schemas.openxmlformats.org/officeDocument/2006/relationships/slideLayout" Target="../slideLayouts/slideLayout3.xml"/><Relationship Id="rId4" Type="http://schemas.openxmlformats.org/officeDocument/2006/relationships/hyperlink" Target="https://www.indiacode.nic.in/handle/123456789/1993?locale=e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Module-4 </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fontScale="92500" lnSpcReduction="20000"/>
          </a:bodyPr>
          <a:lstStyle/>
          <a:p>
            <a:pPr marL="0" lvl="0" indent="0" algn="ctr" rtl="0">
              <a:spcBef>
                <a:spcPts val="0"/>
              </a:spcBef>
              <a:spcAft>
                <a:spcPts val="0"/>
              </a:spcAft>
              <a:buNone/>
            </a:pPr>
            <a:r>
              <a:rPr lang="en" sz="5200">
                <a:solidFill>
                  <a:schemeClr val="dk1"/>
                </a:solidFill>
                <a:highlight>
                  <a:srgbClr val="E6B8AF"/>
                </a:highlight>
              </a:rPr>
              <a:t>Data Collection</a:t>
            </a:r>
            <a:endParaRPr>
              <a:highlight>
                <a:srgbClr val="E6B8AF"/>
              </a:highlight>
            </a:endParaRPr>
          </a:p>
        </p:txBody>
      </p:sp>
      <p:sp>
        <p:nvSpPr>
          <p:cNvPr id="56" name="Google Shape;56;p13"/>
          <p:cNvSpPr txBox="1">
            <a:spLocks noGrp="1"/>
          </p:cNvSpPr>
          <p:nvPr>
            <p:ph type="subTitle" idx="1"/>
          </p:nvPr>
        </p:nvSpPr>
        <p:spPr>
          <a:xfrm>
            <a:off x="311700" y="3663675"/>
            <a:ext cx="8520600" cy="792600"/>
          </a:xfrm>
          <a:prstGeom prst="rect">
            <a:avLst/>
          </a:prstGeom>
        </p:spPr>
        <p:txBody>
          <a:bodyPr spcFirstLastPara="1" wrap="square" lIns="91425" tIns="91425" rIns="91425" bIns="91425" anchor="t" anchorCtr="0">
            <a:normAutofit fontScale="32500" lnSpcReduction="20000"/>
          </a:bodyPr>
          <a:lstStyle/>
          <a:p>
            <a:pPr marL="0" lvl="0" indent="0" algn="ctr" rtl="0">
              <a:spcBef>
                <a:spcPts val="0"/>
              </a:spcBef>
              <a:spcAft>
                <a:spcPts val="0"/>
              </a:spcAft>
              <a:buNone/>
            </a:pPr>
            <a:r>
              <a:rPr lang="en" sz="5200">
                <a:solidFill>
                  <a:schemeClr val="dk1"/>
                </a:solidFill>
                <a:highlight>
                  <a:srgbClr val="FFFF00"/>
                </a:highlight>
              </a:rPr>
              <a:t>Reference: C R Kothari, Research Methodology Text Book</a:t>
            </a:r>
            <a:endParaRPr sz="5200">
              <a:solidFill>
                <a:schemeClr val="dk1"/>
              </a:solidFill>
              <a:highlight>
                <a:srgbClr val="FFFF00"/>
              </a:highlight>
            </a:endParaRPr>
          </a:p>
          <a:p>
            <a:pPr marL="0" lvl="0" indent="0" algn="ctr" rtl="0">
              <a:spcBef>
                <a:spcPts val="0"/>
              </a:spcBef>
              <a:spcAft>
                <a:spcPts val="0"/>
              </a:spcAft>
              <a:buNone/>
            </a:pPr>
            <a:r>
              <a:rPr lang="en" sz="5200">
                <a:solidFill>
                  <a:schemeClr val="dk1"/>
                </a:solidFill>
                <a:highlight>
                  <a:srgbClr val="FFFF00"/>
                </a:highlight>
              </a:rPr>
              <a:t>Compiled and ppt by Shivakumara T, Assistant Professor, Dept. of MCA, BMSITM</a:t>
            </a:r>
            <a:endParaRPr sz="5200">
              <a:solidFill>
                <a:schemeClr val="dk1"/>
              </a:solidFill>
              <a:highlight>
                <a:srgbClr val="FFFF00"/>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236"/>
        <p:cNvGrpSpPr/>
        <p:nvPr/>
      </p:nvGrpSpPr>
      <p:grpSpPr>
        <a:xfrm>
          <a:off x="0" y="0"/>
          <a:ext cx="0" cy="0"/>
          <a:chOff x="0" y="0"/>
          <a:chExt cx="0" cy="0"/>
        </a:xfrm>
      </p:grpSpPr>
      <p:sp>
        <p:nvSpPr>
          <p:cNvPr id="237" name="Google Shape;237;p42"/>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FFFF00"/>
                </a:solidFill>
                <a:highlight>
                  <a:srgbClr val="FF9900"/>
                </a:highlight>
              </a:rPr>
              <a:t>TECHNIQUE OF INTERPRETATION</a:t>
            </a: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p:txBody>
      </p:sp>
      <p:sp>
        <p:nvSpPr>
          <p:cNvPr id="238" name="Google Shape;238;p42"/>
          <p:cNvSpPr txBox="1"/>
          <p:nvPr/>
        </p:nvSpPr>
        <p:spPr>
          <a:xfrm>
            <a:off x="90150" y="682000"/>
            <a:ext cx="8963700" cy="2447400"/>
          </a:xfrm>
          <a:prstGeom prst="rect">
            <a:avLst/>
          </a:prstGeom>
          <a:noFill/>
          <a:ln>
            <a:noFill/>
          </a:ln>
        </p:spPr>
        <p:txBody>
          <a:bodyPr spcFirstLastPara="1" wrap="square" lIns="91425" tIns="91425" rIns="91425" bIns="91425" anchor="t" anchorCtr="0">
            <a:spAutoFit/>
          </a:bodyPr>
          <a:lstStyle/>
          <a:p>
            <a:pPr marL="457200" lvl="0" indent="-361950" algn="l" rtl="0">
              <a:spcBef>
                <a:spcPts val="0"/>
              </a:spcBef>
              <a:spcAft>
                <a:spcPts val="0"/>
              </a:spcAft>
              <a:buClr>
                <a:schemeClr val="dk1"/>
              </a:buClr>
              <a:buSzPts val="2100"/>
              <a:buChar char="●"/>
            </a:pPr>
            <a:r>
              <a:rPr lang="en" sz="2100">
                <a:solidFill>
                  <a:srgbClr val="980000"/>
                </a:solidFill>
                <a:highlight>
                  <a:srgbClr val="FFFF00"/>
                </a:highlight>
              </a:rPr>
              <a:t>The task of interpretation is not an easy job,</a:t>
            </a:r>
            <a:r>
              <a:rPr lang="en" sz="2100">
                <a:solidFill>
                  <a:srgbClr val="980000"/>
                </a:solidFill>
              </a:rPr>
              <a:t> rather it requires a great skill and dexterity on the part of researcher. </a:t>
            </a:r>
            <a:endParaRPr sz="2100">
              <a:solidFill>
                <a:srgbClr val="980000"/>
              </a:solidFill>
            </a:endParaRPr>
          </a:p>
          <a:p>
            <a:pPr marL="457200" lvl="0" indent="-361950" algn="l" rtl="0">
              <a:spcBef>
                <a:spcPts val="0"/>
              </a:spcBef>
              <a:spcAft>
                <a:spcPts val="0"/>
              </a:spcAft>
              <a:buClr>
                <a:schemeClr val="dk1"/>
              </a:buClr>
              <a:buSzPts val="2100"/>
              <a:buChar char="●"/>
            </a:pPr>
            <a:r>
              <a:rPr lang="en" sz="2100">
                <a:solidFill>
                  <a:srgbClr val="980000"/>
                </a:solidFill>
                <a:highlight>
                  <a:srgbClr val="FFFF00"/>
                </a:highlight>
              </a:rPr>
              <a:t>Interpretation is an art</a:t>
            </a:r>
            <a:r>
              <a:rPr lang="en" sz="2100">
                <a:solidFill>
                  <a:srgbClr val="980000"/>
                </a:solidFill>
              </a:rPr>
              <a:t> that one learns </a:t>
            </a:r>
            <a:r>
              <a:rPr lang="en" sz="2100">
                <a:solidFill>
                  <a:srgbClr val="980000"/>
                </a:solidFill>
                <a:highlight>
                  <a:srgbClr val="FFFF00"/>
                </a:highlight>
              </a:rPr>
              <a:t>through practice and experience. </a:t>
            </a:r>
            <a:endParaRPr sz="2100">
              <a:solidFill>
                <a:srgbClr val="980000"/>
              </a:solidFill>
              <a:highlight>
                <a:srgbClr val="FFFF00"/>
              </a:highlight>
            </a:endParaRPr>
          </a:p>
          <a:p>
            <a:pPr marL="457200" lvl="0" indent="-361950" algn="l" rtl="0">
              <a:spcBef>
                <a:spcPts val="0"/>
              </a:spcBef>
              <a:spcAft>
                <a:spcPts val="0"/>
              </a:spcAft>
              <a:buClr>
                <a:srgbClr val="073763"/>
              </a:buClr>
              <a:buSzPts val="2100"/>
              <a:buChar char="●"/>
            </a:pPr>
            <a:r>
              <a:rPr lang="en" sz="2100">
                <a:solidFill>
                  <a:srgbClr val="073763"/>
                </a:solidFill>
              </a:rPr>
              <a:t>The researcher may, at times, seek the guidance from experts for accomplishing the task of interpretation. </a:t>
            </a:r>
            <a:endParaRPr sz="2100">
              <a:solidFill>
                <a:srgbClr val="073763"/>
              </a:solidFill>
            </a:endParaRPr>
          </a:p>
          <a:p>
            <a:pPr marL="0" lvl="0" indent="0" algn="l" rtl="0">
              <a:spcBef>
                <a:spcPts val="0"/>
              </a:spcBef>
              <a:spcAft>
                <a:spcPts val="0"/>
              </a:spcAft>
              <a:buNone/>
            </a:pPr>
            <a:endParaRPr sz="21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242"/>
        <p:cNvGrpSpPr/>
        <p:nvPr/>
      </p:nvGrpSpPr>
      <p:grpSpPr>
        <a:xfrm>
          <a:off x="0" y="0"/>
          <a:ext cx="0" cy="0"/>
          <a:chOff x="0" y="0"/>
          <a:chExt cx="0" cy="0"/>
        </a:xfrm>
      </p:grpSpPr>
      <p:sp>
        <p:nvSpPr>
          <p:cNvPr id="243" name="Google Shape;243;p43"/>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FFFF00"/>
                </a:solidFill>
                <a:highlight>
                  <a:srgbClr val="FF9900"/>
                </a:highlight>
              </a:rPr>
              <a:t>TECHNIQUE OF INTERPRETATION Continued...</a:t>
            </a: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p:txBody>
      </p:sp>
      <p:sp>
        <p:nvSpPr>
          <p:cNvPr id="244" name="Google Shape;244;p43"/>
          <p:cNvSpPr txBox="1"/>
          <p:nvPr/>
        </p:nvSpPr>
        <p:spPr>
          <a:xfrm>
            <a:off x="90150" y="682000"/>
            <a:ext cx="8963700" cy="341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rgbClr val="980000"/>
                </a:solidFill>
              </a:rPr>
              <a:t>The technique of interpretation often involves the following steps:</a:t>
            </a:r>
            <a:endParaRPr sz="2100">
              <a:solidFill>
                <a:srgbClr val="980000"/>
              </a:solidFill>
            </a:endParaRPr>
          </a:p>
          <a:p>
            <a:pPr marL="0" lvl="0" indent="0" algn="l" rtl="0">
              <a:spcBef>
                <a:spcPts val="0"/>
              </a:spcBef>
              <a:spcAft>
                <a:spcPts val="0"/>
              </a:spcAft>
              <a:buNone/>
            </a:pPr>
            <a:r>
              <a:rPr lang="en" sz="2100">
                <a:solidFill>
                  <a:srgbClr val="980000"/>
                </a:solidFill>
              </a:rPr>
              <a:t>[1]</a:t>
            </a:r>
            <a:endParaRPr sz="2100">
              <a:solidFill>
                <a:srgbClr val="980000"/>
              </a:solidFill>
            </a:endParaRPr>
          </a:p>
          <a:p>
            <a:pPr marL="457200" lvl="0" indent="-361950" algn="l" rtl="0">
              <a:spcBef>
                <a:spcPts val="0"/>
              </a:spcBef>
              <a:spcAft>
                <a:spcPts val="0"/>
              </a:spcAft>
              <a:buClr>
                <a:srgbClr val="980000"/>
              </a:buClr>
              <a:buSzPts val="2100"/>
              <a:buChar char="●"/>
            </a:pPr>
            <a:r>
              <a:rPr lang="en" sz="2100">
                <a:solidFill>
                  <a:srgbClr val="980000"/>
                </a:solidFill>
              </a:rPr>
              <a:t>Researcher must give reasonable explanations of the relations which he has found and he must interpret the lines of relationship in terms of the underlying processes and must try to find out the thread of uniformity that lies under the surface layer of his </a:t>
            </a:r>
            <a:r>
              <a:rPr lang="en" sz="2100">
                <a:solidFill>
                  <a:srgbClr val="980000"/>
                </a:solidFill>
                <a:highlight>
                  <a:srgbClr val="FFFF00"/>
                </a:highlight>
              </a:rPr>
              <a:t>diversified research findings. </a:t>
            </a:r>
            <a:endParaRPr sz="2100">
              <a:solidFill>
                <a:srgbClr val="980000"/>
              </a:solidFill>
              <a:highlight>
                <a:srgbClr val="FFFF00"/>
              </a:highlight>
            </a:endParaRPr>
          </a:p>
          <a:p>
            <a:pPr marL="457200" lvl="0" indent="-361950" algn="l" rtl="0">
              <a:spcBef>
                <a:spcPts val="0"/>
              </a:spcBef>
              <a:spcAft>
                <a:spcPts val="0"/>
              </a:spcAft>
              <a:buClr>
                <a:srgbClr val="980000"/>
              </a:buClr>
              <a:buSzPts val="2100"/>
              <a:buChar char="●"/>
            </a:pPr>
            <a:r>
              <a:rPr lang="en" sz="2100">
                <a:solidFill>
                  <a:srgbClr val="980000"/>
                </a:solidFill>
              </a:rPr>
              <a:t>In fact, this is the technique of how generalization should be done and concepts be formulated. </a:t>
            </a:r>
            <a:endParaRPr sz="2100">
              <a:solidFill>
                <a:srgbClr val="980000"/>
              </a:solidFill>
            </a:endParaRPr>
          </a:p>
          <a:p>
            <a:pPr marL="0" lvl="0" indent="0" algn="l" rtl="0">
              <a:spcBef>
                <a:spcPts val="0"/>
              </a:spcBef>
              <a:spcAft>
                <a:spcPts val="0"/>
              </a:spcAft>
              <a:buNone/>
            </a:pPr>
            <a:endParaRPr sz="2100">
              <a:solidFill>
                <a:srgbClr val="98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248"/>
        <p:cNvGrpSpPr/>
        <p:nvPr/>
      </p:nvGrpSpPr>
      <p:grpSpPr>
        <a:xfrm>
          <a:off x="0" y="0"/>
          <a:ext cx="0" cy="0"/>
          <a:chOff x="0" y="0"/>
          <a:chExt cx="0" cy="0"/>
        </a:xfrm>
      </p:grpSpPr>
      <p:sp>
        <p:nvSpPr>
          <p:cNvPr id="249" name="Google Shape;249;p44"/>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FFFF00"/>
                </a:solidFill>
                <a:highlight>
                  <a:srgbClr val="FF9900"/>
                </a:highlight>
              </a:rPr>
              <a:t>TECHNIQUE OF INTERPRETATION Continued...</a:t>
            </a: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p:txBody>
      </p:sp>
      <p:sp>
        <p:nvSpPr>
          <p:cNvPr id="250" name="Google Shape;250;p44"/>
          <p:cNvSpPr txBox="1"/>
          <p:nvPr/>
        </p:nvSpPr>
        <p:spPr>
          <a:xfrm>
            <a:off x="90150" y="682000"/>
            <a:ext cx="8963700" cy="212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rgbClr val="980000"/>
                </a:solidFill>
              </a:rPr>
              <a:t>[2]</a:t>
            </a:r>
            <a:endParaRPr sz="2100">
              <a:solidFill>
                <a:srgbClr val="980000"/>
              </a:solidFill>
            </a:endParaRPr>
          </a:p>
          <a:p>
            <a:pPr marL="457200" lvl="0" indent="-361950" algn="l" rtl="0">
              <a:spcBef>
                <a:spcPts val="0"/>
              </a:spcBef>
              <a:spcAft>
                <a:spcPts val="0"/>
              </a:spcAft>
              <a:buClr>
                <a:srgbClr val="980000"/>
              </a:buClr>
              <a:buSzPts val="2100"/>
              <a:buChar char="●"/>
            </a:pPr>
            <a:r>
              <a:rPr lang="en" sz="2100">
                <a:solidFill>
                  <a:srgbClr val="980000"/>
                </a:solidFill>
                <a:highlight>
                  <a:srgbClr val="FFFF00"/>
                </a:highlight>
              </a:rPr>
              <a:t>Extraneous information,</a:t>
            </a:r>
            <a:r>
              <a:rPr lang="en" sz="2100">
                <a:solidFill>
                  <a:srgbClr val="980000"/>
                </a:solidFill>
              </a:rPr>
              <a:t> if collected during the study, must be considered while interpreting the final results of research study, for it may prove to be a key factor in understanding the problem under consideration. </a:t>
            </a:r>
            <a:endParaRPr sz="2100">
              <a:solidFill>
                <a:srgbClr val="980000"/>
              </a:solidFill>
            </a:endParaRPr>
          </a:p>
          <a:p>
            <a:pPr marL="0" lvl="0" indent="0" algn="l" rtl="0">
              <a:spcBef>
                <a:spcPts val="0"/>
              </a:spcBef>
              <a:spcAft>
                <a:spcPts val="0"/>
              </a:spcAft>
              <a:buNone/>
            </a:pPr>
            <a:endParaRPr sz="2100">
              <a:solidFill>
                <a:srgbClr val="98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254"/>
        <p:cNvGrpSpPr/>
        <p:nvPr/>
      </p:nvGrpSpPr>
      <p:grpSpPr>
        <a:xfrm>
          <a:off x="0" y="0"/>
          <a:ext cx="0" cy="0"/>
          <a:chOff x="0" y="0"/>
          <a:chExt cx="0" cy="0"/>
        </a:xfrm>
      </p:grpSpPr>
      <p:sp>
        <p:nvSpPr>
          <p:cNvPr id="255" name="Google Shape;255;p45"/>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FFFF00"/>
                </a:solidFill>
                <a:highlight>
                  <a:srgbClr val="FF9900"/>
                </a:highlight>
              </a:rPr>
              <a:t>TECHNIQUE OF INTERPRETATION Continued...</a:t>
            </a: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p:txBody>
      </p:sp>
      <p:sp>
        <p:nvSpPr>
          <p:cNvPr id="256" name="Google Shape;256;p45"/>
          <p:cNvSpPr txBox="1"/>
          <p:nvPr/>
        </p:nvSpPr>
        <p:spPr>
          <a:xfrm>
            <a:off x="90150" y="682000"/>
            <a:ext cx="8963700" cy="277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rgbClr val="980000"/>
                </a:solidFill>
              </a:rPr>
              <a:t>[3]</a:t>
            </a:r>
            <a:endParaRPr sz="2100">
              <a:solidFill>
                <a:srgbClr val="980000"/>
              </a:solidFill>
            </a:endParaRPr>
          </a:p>
          <a:p>
            <a:pPr marL="457200" lvl="0" indent="-361950" algn="l" rtl="0">
              <a:spcBef>
                <a:spcPts val="0"/>
              </a:spcBef>
              <a:spcAft>
                <a:spcPts val="0"/>
              </a:spcAft>
              <a:buClr>
                <a:srgbClr val="980000"/>
              </a:buClr>
              <a:buSzPts val="2100"/>
              <a:buChar char="●"/>
            </a:pPr>
            <a:r>
              <a:rPr lang="en" sz="2100">
                <a:solidFill>
                  <a:srgbClr val="980000"/>
                </a:solidFill>
              </a:rPr>
              <a:t>It is advisable, before embarking upon </a:t>
            </a:r>
            <a:r>
              <a:rPr lang="en" sz="2100">
                <a:solidFill>
                  <a:srgbClr val="980000"/>
                </a:solidFill>
                <a:highlight>
                  <a:srgbClr val="FFFF00"/>
                </a:highlight>
              </a:rPr>
              <a:t>final interpretation</a:t>
            </a:r>
            <a:r>
              <a:rPr lang="en" sz="2100">
                <a:solidFill>
                  <a:srgbClr val="980000"/>
                </a:solidFill>
              </a:rPr>
              <a:t>, to consult someone having insight into the study and who is </a:t>
            </a:r>
            <a:r>
              <a:rPr lang="en" sz="2100">
                <a:solidFill>
                  <a:srgbClr val="980000"/>
                </a:solidFill>
                <a:highlight>
                  <a:srgbClr val="FFFF00"/>
                </a:highlight>
              </a:rPr>
              <a:t>frank and honest </a:t>
            </a:r>
            <a:r>
              <a:rPr lang="en" sz="2100">
                <a:solidFill>
                  <a:srgbClr val="980000"/>
                </a:solidFill>
              </a:rPr>
              <a:t>and will not hesitate to point out omissions and errors in logical argumentation. </a:t>
            </a:r>
            <a:endParaRPr sz="2100">
              <a:solidFill>
                <a:srgbClr val="980000"/>
              </a:solidFill>
            </a:endParaRPr>
          </a:p>
          <a:p>
            <a:pPr marL="457200" lvl="0" indent="-361950" algn="l" rtl="0">
              <a:spcBef>
                <a:spcPts val="0"/>
              </a:spcBef>
              <a:spcAft>
                <a:spcPts val="0"/>
              </a:spcAft>
              <a:buClr>
                <a:srgbClr val="980000"/>
              </a:buClr>
              <a:buSzPts val="2100"/>
              <a:buChar char="●"/>
            </a:pPr>
            <a:r>
              <a:rPr lang="en" sz="2100">
                <a:solidFill>
                  <a:srgbClr val="980000"/>
                </a:solidFill>
              </a:rPr>
              <a:t>Such a consultation will result in correct interpretation and, thus, will enhance the utility of research results</a:t>
            </a:r>
            <a:endParaRPr sz="2100">
              <a:solidFill>
                <a:srgbClr val="980000"/>
              </a:solidFill>
            </a:endParaRPr>
          </a:p>
          <a:p>
            <a:pPr marL="0" lvl="0" indent="0" algn="l" rtl="0">
              <a:spcBef>
                <a:spcPts val="0"/>
              </a:spcBef>
              <a:spcAft>
                <a:spcPts val="0"/>
              </a:spcAft>
              <a:buNone/>
            </a:pPr>
            <a:endParaRPr sz="2100">
              <a:solidFill>
                <a:srgbClr val="98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260"/>
        <p:cNvGrpSpPr/>
        <p:nvPr/>
      </p:nvGrpSpPr>
      <p:grpSpPr>
        <a:xfrm>
          <a:off x="0" y="0"/>
          <a:ext cx="0" cy="0"/>
          <a:chOff x="0" y="0"/>
          <a:chExt cx="0" cy="0"/>
        </a:xfrm>
      </p:grpSpPr>
      <p:sp>
        <p:nvSpPr>
          <p:cNvPr id="261" name="Google Shape;261;p46"/>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FFFF00"/>
                </a:solidFill>
                <a:highlight>
                  <a:srgbClr val="FF9900"/>
                </a:highlight>
              </a:rPr>
              <a:t>TECHNIQUE OF INTERPRETATION Continued...</a:t>
            </a: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a:p>
            <a:pPr marL="0" lvl="0" indent="0" algn="l" rtl="0">
              <a:spcBef>
                <a:spcPts val="0"/>
              </a:spcBef>
              <a:spcAft>
                <a:spcPts val="0"/>
              </a:spcAft>
              <a:buNone/>
            </a:pPr>
            <a:endParaRPr sz="2400">
              <a:solidFill>
                <a:srgbClr val="FFFF00"/>
              </a:solidFill>
              <a:highlight>
                <a:srgbClr val="FF9900"/>
              </a:highlight>
            </a:endParaRPr>
          </a:p>
        </p:txBody>
      </p:sp>
      <p:sp>
        <p:nvSpPr>
          <p:cNvPr id="262" name="Google Shape;262;p46"/>
          <p:cNvSpPr txBox="1"/>
          <p:nvPr/>
        </p:nvSpPr>
        <p:spPr>
          <a:xfrm>
            <a:off x="90150" y="682000"/>
            <a:ext cx="8963700" cy="3093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rgbClr val="980000"/>
                </a:solidFill>
              </a:rPr>
              <a:t>[4]</a:t>
            </a:r>
            <a:endParaRPr sz="2100">
              <a:solidFill>
                <a:srgbClr val="980000"/>
              </a:solidFill>
            </a:endParaRPr>
          </a:p>
          <a:p>
            <a:pPr marL="457200" lvl="0" indent="-361950" algn="l" rtl="0">
              <a:spcBef>
                <a:spcPts val="0"/>
              </a:spcBef>
              <a:spcAft>
                <a:spcPts val="0"/>
              </a:spcAft>
              <a:buClr>
                <a:srgbClr val="980000"/>
              </a:buClr>
              <a:buSzPts val="2100"/>
              <a:buChar char="●"/>
            </a:pPr>
            <a:r>
              <a:rPr lang="en" sz="2100">
                <a:solidFill>
                  <a:srgbClr val="980000"/>
                </a:solidFill>
              </a:rPr>
              <a:t>Researcher must accomplish the task of interpretation only after considering all relevant factors affecting the problem to avoid false generalization. </a:t>
            </a:r>
            <a:endParaRPr sz="2100">
              <a:solidFill>
                <a:srgbClr val="980000"/>
              </a:solidFill>
            </a:endParaRPr>
          </a:p>
          <a:p>
            <a:pPr marL="457200" lvl="0" indent="-361950" algn="l" rtl="0">
              <a:spcBef>
                <a:spcPts val="0"/>
              </a:spcBef>
              <a:spcAft>
                <a:spcPts val="0"/>
              </a:spcAft>
              <a:buClr>
                <a:srgbClr val="980000"/>
              </a:buClr>
              <a:buSzPts val="2100"/>
              <a:buChar char="●"/>
            </a:pPr>
            <a:r>
              <a:rPr lang="en" sz="2100">
                <a:solidFill>
                  <a:srgbClr val="980000"/>
                </a:solidFill>
              </a:rPr>
              <a:t>He must be in </a:t>
            </a:r>
            <a:r>
              <a:rPr lang="en" sz="2100">
                <a:solidFill>
                  <a:srgbClr val="980000"/>
                </a:solidFill>
                <a:highlight>
                  <a:srgbClr val="FFFF00"/>
                </a:highlight>
              </a:rPr>
              <a:t>no hurry while interpreting results</a:t>
            </a:r>
            <a:r>
              <a:rPr lang="en" sz="2100">
                <a:solidFill>
                  <a:srgbClr val="980000"/>
                </a:solidFill>
              </a:rPr>
              <a:t>, for quite often the conclusions, which appear to be all right at the beginning, may not at all be accurate.</a:t>
            </a:r>
            <a:endParaRPr sz="2100">
              <a:solidFill>
                <a:srgbClr val="980000"/>
              </a:solidFill>
            </a:endParaRPr>
          </a:p>
          <a:p>
            <a:pPr marL="457200" lvl="0" indent="0" algn="l" rtl="0">
              <a:spcBef>
                <a:spcPts val="0"/>
              </a:spcBef>
              <a:spcAft>
                <a:spcPts val="0"/>
              </a:spcAft>
              <a:buNone/>
            </a:pPr>
            <a:endParaRPr sz="2100">
              <a:solidFill>
                <a:srgbClr val="980000"/>
              </a:solidFill>
            </a:endParaRPr>
          </a:p>
          <a:p>
            <a:pPr marL="0" lvl="0" indent="0" algn="l" rtl="0">
              <a:spcBef>
                <a:spcPts val="0"/>
              </a:spcBef>
              <a:spcAft>
                <a:spcPts val="0"/>
              </a:spcAft>
              <a:buNone/>
            </a:pPr>
            <a:endParaRPr sz="2100">
              <a:solidFill>
                <a:srgbClr val="98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66"/>
        <p:cNvGrpSpPr/>
        <p:nvPr/>
      </p:nvGrpSpPr>
      <p:grpSpPr>
        <a:xfrm>
          <a:off x="0" y="0"/>
          <a:ext cx="0" cy="0"/>
          <a:chOff x="0" y="0"/>
          <a:chExt cx="0" cy="0"/>
        </a:xfrm>
      </p:grpSpPr>
      <p:sp>
        <p:nvSpPr>
          <p:cNvPr id="267" name="Google Shape;267;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highlight>
                  <a:srgbClr val="FF9900"/>
                </a:highlight>
              </a:rPr>
              <a:t>PRECAUTIONS IN INTERPRETATION</a:t>
            </a:r>
            <a:endParaRPr b="1">
              <a:solidFill>
                <a:srgbClr val="FFFF00"/>
              </a:solidFill>
              <a:highlight>
                <a:srgbClr val="FF9900"/>
              </a:highlight>
            </a:endParaRPr>
          </a:p>
        </p:txBody>
      </p:sp>
      <p:sp>
        <p:nvSpPr>
          <p:cNvPr id="268" name="Google Shape;268;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81000" algn="l" rtl="0">
              <a:spcBef>
                <a:spcPts val="0"/>
              </a:spcBef>
              <a:spcAft>
                <a:spcPts val="0"/>
              </a:spcAft>
              <a:buClr>
                <a:srgbClr val="274E13"/>
              </a:buClr>
              <a:buSzPts val="2400"/>
              <a:buChar char="●"/>
            </a:pPr>
            <a:r>
              <a:rPr lang="en" sz="2400" b="1">
                <a:solidFill>
                  <a:srgbClr val="274E13"/>
                </a:solidFill>
              </a:rPr>
              <a:t>Even if the data are properly collected and analysed, wrong interpretation would lead to inaccurate conclusions. </a:t>
            </a:r>
            <a:endParaRPr sz="2400" b="1">
              <a:solidFill>
                <a:srgbClr val="274E13"/>
              </a:solidFill>
            </a:endParaRPr>
          </a:p>
          <a:p>
            <a:pPr marL="457200" lvl="0" indent="-381000" algn="l" rtl="0">
              <a:spcBef>
                <a:spcPts val="0"/>
              </a:spcBef>
              <a:spcAft>
                <a:spcPts val="0"/>
              </a:spcAft>
              <a:buClr>
                <a:srgbClr val="274E13"/>
              </a:buClr>
              <a:buSzPts val="2400"/>
              <a:buChar char="●"/>
            </a:pPr>
            <a:r>
              <a:rPr lang="en" sz="2400" b="1">
                <a:solidFill>
                  <a:srgbClr val="274E13"/>
                </a:solidFill>
              </a:rPr>
              <a:t>It is, therefore, absolutely essential that the task of interpretation be accomplished with patience in an impartial manner and also in correct perspective. </a:t>
            </a:r>
            <a:endParaRPr>
              <a:solidFill>
                <a:srgbClr val="274E13"/>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72"/>
        <p:cNvGrpSpPr/>
        <p:nvPr/>
      </p:nvGrpSpPr>
      <p:grpSpPr>
        <a:xfrm>
          <a:off x="0" y="0"/>
          <a:ext cx="0" cy="0"/>
          <a:chOff x="0" y="0"/>
          <a:chExt cx="0" cy="0"/>
        </a:xfrm>
      </p:grpSpPr>
      <p:sp>
        <p:nvSpPr>
          <p:cNvPr id="273" name="Google Shape;273;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highlight>
                  <a:srgbClr val="FF9900"/>
                </a:highlight>
              </a:rPr>
              <a:t>PRECAUTIONS IN INTERPRETATION Continued...</a:t>
            </a:r>
            <a:endParaRPr b="1">
              <a:solidFill>
                <a:srgbClr val="FFFF00"/>
              </a:solidFill>
              <a:highlight>
                <a:srgbClr val="FF9900"/>
              </a:highlight>
            </a:endParaRPr>
          </a:p>
        </p:txBody>
      </p:sp>
      <p:sp>
        <p:nvSpPr>
          <p:cNvPr id="274" name="Google Shape;274;p48"/>
          <p:cNvSpPr txBox="1">
            <a:spLocks noGrp="1"/>
          </p:cNvSpPr>
          <p:nvPr>
            <p:ph type="body" idx="1"/>
          </p:nvPr>
        </p:nvSpPr>
        <p:spPr>
          <a:xfrm>
            <a:off x="311700" y="1017725"/>
            <a:ext cx="8832300" cy="3990900"/>
          </a:xfrm>
          <a:prstGeom prst="rect">
            <a:avLst/>
          </a:prstGeom>
        </p:spPr>
        <p:txBody>
          <a:bodyPr spcFirstLastPara="1" wrap="square" lIns="91425" tIns="91425" rIns="91425" bIns="91425" anchor="t" anchorCtr="0">
            <a:normAutofit/>
          </a:bodyPr>
          <a:lstStyle/>
          <a:p>
            <a:pPr marL="457200" lvl="0" indent="-381000" algn="l" rtl="0">
              <a:spcBef>
                <a:spcPts val="0"/>
              </a:spcBef>
              <a:spcAft>
                <a:spcPts val="0"/>
              </a:spcAft>
              <a:buClr>
                <a:srgbClr val="274E13"/>
              </a:buClr>
              <a:buSzPts val="2400"/>
              <a:buChar char="●"/>
            </a:pPr>
            <a:r>
              <a:rPr lang="en" sz="2400" b="1">
                <a:solidFill>
                  <a:srgbClr val="274E13"/>
                </a:solidFill>
              </a:rPr>
              <a:t>Researcher must pay attention to the following points for correct interpretation:</a:t>
            </a:r>
            <a:endParaRPr>
              <a:solidFill>
                <a:srgbClr val="274E13"/>
              </a:solidFill>
            </a:endParaRPr>
          </a:p>
          <a:p>
            <a:pPr marL="0" lvl="0" indent="0" algn="l" rtl="0">
              <a:spcBef>
                <a:spcPts val="0"/>
              </a:spcBef>
              <a:spcAft>
                <a:spcPts val="0"/>
              </a:spcAft>
              <a:buNone/>
            </a:pPr>
            <a:r>
              <a:rPr lang="en" sz="2400" b="1">
                <a:solidFill>
                  <a:srgbClr val="274E13"/>
                </a:solidFill>
              </a:rPr>
              <a:t>[i] At the outset, researcher must invariably satisfy himself that </a:t>
            </a:r>
            <a:endParaRPr sz="2400" b="1">
              <a:solidFill>
                <a:srgbClr val="274E13"/>
              </a:solidFill>
            </a:endParaRPr>
          </a:p>
          <a:p>
            <a:pPr marL="914400" lvl="0" indent="0" algn="l" rtl="0">
              <a:spcBef>
                <a:spcPts val="0"/>
              </a:spcBef>
              <a:spcAft>
                <a:spcPts val="0"/>
              </a:spcAft>
              <a:buNone/>
            </a:pPr>
            <a:r>
              <a:rPr lang="en" sz="2400" b="1">
                <a:solidFill>
                  <a:srgbClr val="274E13"/>
                </a:solidFill>
              </a:rPr>
              <a:t>(a) the data are appropriate, trustworthy and adequate for drawing inferences; </a:t>
            </a:r>
            <a:endParaRPr sz="2400" b="1">
              <a:solidFill>
                <a:srgbClr val="274E13"/>
              </a:solidFill>
            </a:endParaRPr>
          </a:p>
          <a:p>
            <a:pPr marL="914400" lvl="0" indent="0" algn="l" rtl="0">
              <a:spcBef>
                <a:spcPts val="0"/>
              </a:spcBef>
              <a:spcAft>
                <a:spcPts val="0"/>
              </a:spcAft>
              <a:buNone/>
            </a:pPr>
            <a:r>
              <a:rPr lang="en" sz="2400" b="1">
                <a:solidFill>
                  <a:srgbClr val="274E13"/>
                </a:solidFill>
              </a:rPr>
              <a:t>(b) the data reflect good homogeneity; and that </a:t>
            </a:r>
            <a:endParaRPr sz="2400" b="1">
              <a:solidFill>
                <a:srgbClr val="274E13"/>
              </a:solidFill>
            </a:endParaRPr>
          </a:p>
          <a:p>
            <a:pPr marL="914400" lvl="0" indent="0" algn="l" rtl="0">
              <a:spcBef>
                <a:spcPts val="0"/>
              </a:spcBef>
              <a:spcAft>
                <a:spcPts val="0"/>
              </a:spcAft>
              <a:buNone/>
            </a:pPr>
            <a:r>
              <a:rPr lang="en" sz="2400" b="1">
                <a:solidFill>
                  <a:srgbClr val="274E13"/>
                </a:solidFill>
              </a:rPr>
              <a:t>(c) proper analysis has been done through statistical methods. </a:t>
            </a:r>
            <a:endParaRPr sz="2400" b="1">
              <a:solidFill>
                <a:srgbClr val="274E13"/>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78"/>
        <p:cNvGrpSpPr/>
        <p:nvPr/>
      </p:nvGrpSpPr>
      <p:grpSpPr>
        <a:xfrm>
          <a:off x="0" y="0"/>
          <a:ext cx="0" cy="0"/>
          <a:chOff x="0" y="0"/>
          <a:chExt cx="0" cy="0"/>
        </a:xfrm>
      </p:grpSpPr>
      <p:sp>
        <p:nvSpPr>
          <p:cNvPr id="279" name="Google Shape;279;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highlight>
                  <a:srgbClr val="FF9900"/>
                </a:highlight>
              </a:rPr>
              <a:t>PRECAUTIONS IN INTERPRETATION Continued...</a:t>
            </a:r>
            <a:endParaRPr b="1">
              <a:solidFill>
                <a:srgbClr val="FFFF00"/>
              </a:solidFill>
              <a:highlight>
                <a:srgbClr val="FF9900"/>
              </a:highlight>
            </a:endParaRPr>
          </a:p>
        </p:txBody>
      </p:sp>
      <p:sp>
        <p:nvSpPr>
          <p:cNvPr id="280" name="Google Shape;280;p49"/>
          <p:cNvSpPr txBox="1">
            <a:spLocks noGrp="1"/>
          </p:cNvSpPr>
          <p:nvPr>
            <p:ph type="body" idx="1"/>
          </p:nvPr>
        </p:nvSpPr>
        <p:spPr>
          <a:xfrm>
            <a:off x="311700" y="1017725"/>
            <a:ext cx="8832300" cy="39909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2400" b="1">
                <a:solidFill>
                  <a:srgbClr val="274E13"/>
                </a:solidFill>
              </a:rPr>
              <a:t>[ii]</a:t>
            </a:r>
            <a:endParaRPr sz="2400" b="1">
              <a:solidFill>
                <a:srgbClr val="274E13"/>
              </a:solidFill>
            </a:endParaRPr>
          </a:p>
          <a:p>
            <a:pPr marL="457200" lvl="0" indent="-369570" algn="l" rtl="0">
              <a:spcBef>
                <a:spcPts val="0"/>
              </a:spcBef>
              <a:spcAft>
                <a:spcPts val="0"/>
              </a:spcAft>
              <a:buClr>
                <a:srgbClr val="274E13"/>
              </a:buClr>
              <a:buSzPct val="100000"/>
              <a:buChar char="●"/>
            </a:pPr>
            <a:r>
              <a:rPr lang="en" sz="2400" b="1">
                <a:solidFill>
                  <a:srgbClr val="274E13"/>
                </a:solidFill>
              </a:rPr>
              <a:t>The researcher must remain cautious about the errors that can possibly arise in the process of interpreting results. </a:t>
            </a:r>
            <a:endParaRPr sz="2400" b="1">
              <a:solidFill>
                <a:srgbClr val="274E13"/>
              </a:solidFill>
            </a:endParaRPr>
          </a:p>
          <a:p>
            <a:pPr marL="457200" lvl="0" indent="-369570" algn="l" rtl="0">
              <a:spcBef>
                <a:spcPts val="0"/>
              </a:spcBef>
              <a:spcAft>
                <a:spcPts val="0"/>
              </a:spcAft>
              <a:buClr>
                <a:srgbClr val="274E13"/>
              </a:buClr>
              <a:buSzPct val="100000"/>
              <a:buChar char="●"/>
            </a:pPr>
            <a:r>
              <a:rPr lang="en" sz="2400" b="1">
                <a:solidFill>
                  <a:srgbClr val="274E13"/>
                </a:solidFill>
              </a:rPr>
              <a:t>Errors can arise due to false generalization and/or due to wrong interpretation of statistical measures, such as the application of findings beyond the range of observations, identification of correlation with causation and the like. </a:t>
            </a:r>
            <a:endParaRPr sz="2400" b="1">
              <a:solidFill>
                <a:srgbClr val="274E13"/>
              </a:solidFill>
            </a:endParaRPr>
          </a:p>
          <a:p>
            <a:pPr marL="457200" lvl="0" indent="-369570" algn="l" rtl="0">
              <a:spcBef>
                <a:spcPts val="0"/>
              </a:spcBef>
              <a:spcAft>
                <a:spcPts val="0"/>
              </a:spcAft>
              <a:buClr>
                <a:srgbClr val="274E13"/>
              </a:buClr>
              <a:buSzPct val="100000"/>
              <a:buChar char="●"/>
            </a:pPr>
            <a:r>
              <a:rPr lang="en" sz="2400" b="1">
                <a:solidFill>
                  <a:srgbClr val="274E13"/>
                </a:solidFill>
              </a:rPr>
              <a:t>Another major pitfall is the tendency to affirm that definite relationships exist on the basis of confirmation of particular hypotheses. </a:t>
            </a:r>
            <a:endParaRPr sz="2400" b="1">
              <a:solidFill>
                <a:srgbClr val="274E13"/>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84"/>
        <p:cNvGrpSpPr/>
        <p:nvPr/>
      </p:nvGrpSpPr>
      <p:grpSpPr>
        <a:xfrm>
          <a:off x="0" y="0"/>
          <a:ext cx="0" cy="0"/>
          <a:chOff x="0" y="0"/>
          <a:chExt cx="0" cy="0"/>
        </a:xfrm>
      </p:grpSpPr>
      <p:sp>
        <p:nvSpPr>
          <p:cNvPr id="285" name="Google Shape;285;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highlight>
                  <a:srgbClr val="FF9900"/>
                </a:highlight>
              </a:rPr>
              <a:t>PRECAUTIONS IN INTERPRETATION Continued...</a:t>
            </a:r>
            <a:endParaRPr b="1">
              <a:solidFill>
                <a:srgbClr val="FFFF00"/>
              </a:solidFill>
              <a:highlight>
                <a:srgbClr val="FF9900"/>
              </a:highlight>
            </a:endParaRPr>
          </a:p>
        </p:txBody>
      </p:sp>
      <p:sp>
        <p:nvSpPr>
          <p:cNvPr id="286" name="Google Shape;286;p50"/>
          <p:cNvSpPr txBox="1">
            <a:spLocks noGrp="1"/>
          </p:cNvSpPr>
          <p:nvPr>
            <p:ph type="body" idx="1"/>
          </p:nvPr>
        </p:nvSpPr>
        <p:spPr>
          <a:xfrm>
            <a:off x="311700" y="1017725"/>
            <a:ext cx="8832300" cy="3990900"/>
          </a:xfrm>
          <a:prstGeom prst="rect">
            <a:avLst/>
          </a:prstGeom>
        </p:spPr>
        <p:txBody>
          <a:bodyPr spcFirstLastPara="1" wrap="square" lIns="91425" tIns="91425" rIns="91425" bIns="91425" anchor="t" anchorCtr="0">
            <a:normAutofit/>
          </a:bodyPr>
          <a:lstStyle/>
          <a:p>
            <a:pPr marL="457200" lvl="0" indent="-381000" algn="l" rtl="0">
              <a:spcBef>
                <a:spcPts val="0"/>
              </a:spcBef>
              <a:spcAft>
                <a:spcPts val="0"/>
              </a:spcAft>
              <a:buClr>
                <a:srgbClr val="274E13"/>
              </a:buClr>
              <a:buSzPts val="2400"/>
              <a:buChar char="●"/>
            </a:pPr>
            <a:r>
              <a:rPr lang="en" sz="2400" b="1">
                <a:solidFill>
                  <a:srgbClr val="274E13"/>
                </a:solidFill>
              </a:rPr>
              <a:t>In fact, the positive test results accepting the hypothesis must be interpreted as “being in accord” with the hypothesis, rather than as “confirming the validity of the hypothesis”. </a:t>
            </a:r>
            <a:endParaRPr sz="2400" b="1">
              <a:solidFill>
                <a:srgbClr val="274E13"/>
              </a:solidFill>
            </a:endParaRPr>
          </a:p>
          <a:p>
            <a:pPr marL="457200" lvl="0" indent="-381000" algn="l" rtl="0">
              <a:spcBef>
                <a:spcPts val="0"/>
              </a:spcBef>
              <a:spcAft>
                <a:spcPts val="0"/>
              </a:spcAft>
              <a:buClr>
                <a:srgbClr val="274E13"/>
              </a:buClr>
              <a:buSzPts val="2400"/>
              <a:buChar char="●"/>
            </a:pPr>
            <a:r>
              <a:rPr lang="en" sz="2400" b="1">
                <a:solidFill>
                  <a:srgbClr val="274E13"/>
                </a:solidFill>
              </a:rPr>
              <a:t>The researcher must remain vigilant about all such things so that false generalization may not take place. </a:t>
            </a:r>
            <a:endParaRPr sz="2400" b="1">
              <a:solidFill>
                <a:srgbClr val="274E13"/>
              </a:solidFill>
            </a:endParaRPr>
          </a:p>
          <a:p>
            <a:pPr marL="457200" lvl="0" indent="-381000" algn="l" rtl="0">
              <a:spcBef>
                <a:spcPts val="0"/>
              </a:spcBef>
              <a:spcAft>
                <a:spcPts val="0"/>
              </a:spcAft>
              <a:buClr>
                <a:srgbClr val="274E13"/>
              </a:buClr>
              <a:buSzPts val="2400"/>
              <a:buChar char="●"/>
            </a:pPr>
            <a:r>
              <a:rPr lang="en" sz="2400" b="1">
                <a:solidFill>
                  <a:srgbClr val="274E13"/>
                </a:solidFill>
              </a:rPr>
              <a:t>He should be well equipped with and must know the correct use of statistical measures for drawing inferences concerning his study. </a:t>
            </a:r>
            <a:endParaRPr sz="2400" b="1">
              <a:solidFill>
                <a:srgbClr val="274E1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90"/>
        <p:cNvGrpSpPr/>
        <p:nvPr/>
      </p:nvGrpSpPr>
      <p:grpSpPr>
        <a:xfrm>
          <a:off x="0" y="0"/>
          <a:ext cx="0" cy="0"/>
          <a:chOff x="0" y="0"/>
          <a:chExt cx="0" cy="0"/>
        </a:xfrm>
      </p:grpSpPr>
      <p:sp>
        <p:nvSpPr>
          <p:cNvPr id="291" name="Google Shape;291;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highlight>
                  <a:srgbClr val="FF9900"/>
                </a:highlight>
              </a:rPr>
              <a:t>PRECAUTIONS IN INTERPRETATION Continued...</a:t>
            </a:r>
            <a:endParaRPr b="1">
              <a:solidFill>
                <a:srgbClr val="FFFF00"/>
              </a:solidFill>
              <a:highlight>
                <a:srgbClr val="FF9900"/>
              </a:highlight>
            </a:endParaRPr>
          </a:p>
        </p:txBody>
      </p:sp>
      <p:sp>
        <p:nvSpPr>
          <p:cNvPr id="292" name="Google Shape;292;p51"/>
          <p:cNvSpPr txBox="1">
            <a:spLocks noGrp="1"/>
          </p:cNvSpPr>
          <p:nvPr>
            <p:ph type="body" idx="1"/>
          </p:nvPr>
        </p:nvSpPr>
        <p:spPr>
          <a:xfrm>
            <a:off x="311700" y="1017725"/>
            <a:ext cx="8832300" cy="39909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2400" b="1">
                <a:solidFill>
                  <a:srgbClr val="274E13"/>
                </a:solidFill>
              </a:rPr>
              <a:t>[iii] </a:t>
            </a:r>
            <a:endParaRPr sz="2400" b="1">
              <a:solidFill>
                <a:srgbClr val="274E13"/>
              </a:solidFill>
            </a:endParaRPr>
          </a:p>
          <a:p>
            <a:pPr marL="457200" lvl="0" indent="-381000" algn="l" rtl="0">
              <a:spcBef>
                <a:spcPts val="0"/>
              </a:spcBef>
              <a:spcAft>
                <a:spcPts val="0"/>
              </a:spcAft>
              <a:buClr>
                <a:srgbClr val="274E13"/>
              </a:buClr>
              <a:buSzPts val="2400"/>
              <a:buChar char="●"/>
            </a:pPr>
            <a:r>
              <a:rPr lang="en" sz="2400" b="1">
                <a:solidFill>
                  <a:srgbClr val="274E13"/>
                </a:solidFill>
              </a:rPr>
              <a:t> He must always keep in view that the task of interpretation is very much intertwined with analysis and cannot be distinctly separated. </a:t>
            </a:r>
            <a:endParaRPr sz="2400" b="1">
              <a:solidFill>
                <a:srgbClr val="274E13"/>
              </a:solidFill>
            </a:endParaRPr>
          </a:p>
          <a:p>
            <a:pPr marL="457200" lvl="0" indent="-381000" algn="l" rtl="0">
              <a:spcBef>
                <a:spcPts val="0"/>
              </a:spcBef>
              <a:spcAft>
                <a:spcPts val="0"/>
              </a:spcAft>
              <a:buClr>
                <a:srgbClr val="274E13"/>
              </a:buClr>
              <a:buSzPts val="2400"/>
              <a:buChar char="●"/>
            </a:pPr>
            <a:r>
              <a:rPr lang="en" sz="2400" b="1">
                <a:solidFill>
                  <a:srgbClr val="274E13"/>
                </a:solidFill>
              </a:rPr>
              <a:t>As such he must take the task of interpretation as a special aspect of analysis and accordingly must take all those precautions that one usually observes while going through the process of analysis viz., precautions concerning the reliability of data, computational checks, validation and comparison of results. </a:t>
            </a:r>
            <a:endParaRPr sz="2400" b="1">
              <a:solidFill>
                <a:srgbClr val="274E1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186" y="176270"/>
            <a:ext cx="9022814" cy="1079653"/>
          </a:xfrm>
        </p:spPr>
        <p:style>
          <a:lnRef idx="0">
            <a:schemeClr val="accent2"/>
          </a:lnRef>
          <a:fillRef idx="3">
            <a:schemeClr val="accent2"/>
          </a:fillRef>
          <a:effectRef idx="3">
            <a:schemeClr val="accent2"/>
          </a:effectRef>
          <a:fontRef idx="minor">
            <a:schemeClr val="lt1"/>
          </a:fontRef>
        </p:style>
        <p:txBody>
          <a:bodyPr>
            <a:normAutofit fontScale="90000"/>
          </a:bodyPr>
          <a:lstStyle/>
          <a:p>
            <a:pPr algn="ctr"/>
            <a:r>
              <a:rPr lang="en-US" sz="2100" dirty="0"/>
              <a:t>Module-5 – </a:t>
            </a:r>
            <a:r>
              <a:rPr lang="en-US" sz="2100" dirty="0"/>
              <a:t>Interpretation and Report Writing, Intellectual Property (IP) </a:t>
            </a:r>
            <a:r>
              <a:rPr lang="en-US" sz="2100" dirty="0"/>
              <a:t>Acts – 06 Hours</a:t>
            </a:r>
            <a:r>
              <a:rPr lang="en-US" sz="2100" dirty="0"/>
              <a:t/>
            </a:r>
            <a:br>
              <a:rPr lang="en-US" sz="2100" dirty="0"/>
            </a:br>
            <a:endParaRPr lang="en-US" sz="2100" dirty="0"/>
          </a:p>
        </p:txBody>
      </p:sp>
      <p:sp>
        <p:nvSpPr>
          <p:cNvPr id="4" name="Date Placeholder 3"/>
          <p:cNvSpPr>
            <a:spLocks noGrp="1"/>
          </p:cNvSpPr>
          <p:nvPr>
            <p:ph type="dt" sz="half" idx="4294967295"/>
          </p:nvPr>
        </p:nvSpPr>
        <p:spPr/>
        <p:txBody>
          <a:bodyPr/>
          <a:lstStyle/>
          <a:p>
            <a:pPr>
              <a:defRPr/>
            </a:pPr>
            <a:fld id="{F9EEE4D3-3559-40CB-A18D-C9B97D621D6D}" type="datetime1">
              <a:rPr lang="en-US" smtClean="0"/>
              <a:t>4/6/2023</a:t>
            </a:fld>
            <a:endParaRPr lang="en-IN"/>
          </a:p>
        </p:txBody>
      </p:sp>
      <p:sp>
        <p:nvSpPr>
          <p:cNvPr id="5" name="Slide Number Placeholder 4"/>
          <p:cNvSpPr>
            <a:spLocks noGrp="1"/>
          </p:cNvSpPr>
          <p:nvPr>
            <p:ph type="sldNum" sz="quarter" idx="12"/>
          </p:nvPr>
        </p:nvSpPr>
        <p:spPr/>
        <p:txBody>
          <a:bodyPr/>
          <a:lstStyle/>
          <a:p>
            <a:pPr>
              <a:defRPr/>
            </a:pPr>
            <a:fld id="{69957EA3-E64A-4FA9-8FBF-19D6EC892FC7}" type="slidenum">
              <a:rPr lang="en-IN" smtClean="0"/>
              <a:pPr>
                <a:defRPr/>
              </a:pPr>
              <a:t>2</a:t>
            </a:fld>
            <a:endParaRPr lang="en-IN"/>
          </a:p>
        </p:txBody>
      </p:sp>
      <p:graphicFrame>
        <p:nvGraphicFramePr>
          <p:cNvPr id="6" name="Table 5"/>
          <p:cNvGraphicFramePr>
            <a:graphicFrameLocks noGrp="1"/>
          </p:cNvGraphicFramePr>
          <p:nvPr>
            <p:extLst>
              <p:ext uri="{D42A27DB-BD31-4B8C-83A1-F6EECF244321}">
                <p14:modId xmlns:p14="http://schemas.microsoft.com/office/powerpoint/2010/main" val="2967633960"/>
              </p:ext>
            </p:extLst>
          </p:nvPr>
        </p:nvGraphicFramePr>
        <p:xfrm>
          <a:off x="121186" y="1255920"/>
          <a:ext cx="9022814" cy="3978147"/>
        </p:xfrm>
        <a:graphic>
          <a:graphicData uri="http://schemas.openxmlformats.org/drawingml/2006/table">
            <a:tbl>
              <a:tblPr firstRow="1" bandRow="1">
                <a:tableStyleId>{5C22544A-7EE6-4342-B048-85BDC9FD1C3A}</a:tableStyleId>
              </a:tblPr>
              <a:tblGrid>
                <a:gridCol w="902282">
                  <a:extLst>
                    <a:ext uri="{9D8B030D-6E8A-4147-A177-3AD203B41FA5}">
                      <a16:colId xmlns:a16="http://schemas.microsoft.com/office/drawing/2014/main" val="20000"/>
                    </a:ext>
                  </a:extLst>
                </a:gridCol>
                <a:gridCol w="8120532">
                  <a:extLst>
                    <a:ext uri="{9D8B030D-6E8A-4147-A177-3AD203B41FA5}">
                      <a16:colId xmlns:a16="http://schemas.microsoft.com/office/drawing/2014/main" val="20001"/>
                    </a:ext>
                  </a:extLst>
                </a:gridCol>
              </a:tblGrid>
              <a:tr h="375941">
                <a:tc>
                  <a:txBody>
                    <a:bodyPr/>
                    <a:lstStyle/>
                    <a:p>
                      <a:r>
                        <a:rPr lang="en-US" sz="1800" dirty="0" smtClean="0"/>
                        <a:t>Hour</a:t>
                      </a:r>
                      <a:endParaRPr lang="en-US" sz="1800" dirty="0"/>
                    </a:p>
                  </a:txBody>
                  <a:tcPr marL="68580" marR="68580" marT="34290" marB="34290"/>
                </a:tc>
                <a:tc>
                  <a:txBody>
                    <a:bodyPr/>
                    <a:lstStyle/>
                    <a:p>
                      <a:r>
                        <a:rPr lang="en-US" sz="1800" dirty="0" smtClean="0"/>
                        <a:t>Topics will be Covered</a:t>
                      </a:r>
                      <a:endParaRPr lang="en-US" sz="1800" dirty="0"/>
                    </a:p>
                  </a:txBody>
                  <a:tcPr marL="68580" marR="68580" marT="34290" marB="34290"/>
                </a:tc>
                <a:extLst>
                  <a:ext uri="{0D108BD9-81ED-4DB2-BD59-A6C34878D82A}">
                    <a16:rowId xmlns:a16="http://schemas.microsoft.com/office/drawing/2014/main" val="10000"/>
                  </a:ext>
                </a:extLst>
              </a:tr>
              <a:tr h="645253">
                <a:tc>
                  <a:txBody>
                    <a:bodyPr/>
                    <a:lstStyle/>
                    <a:p>
                      <a:r>
                        <a:rPr lang="en-US" sz="1800" dirty="0" smtClean="0"/>
                        <a:t>1</a:t>
                      </a:r>
                      <a:endParaRPr lang="en-US" sz="1800" dirty="0"/>
                    </a:p>
                  </a:txBody>
                  <a:tcPr marL="68580" marR="68580" marT="34290" marB="34290"/>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800" dirty="0" smtClean="0"/>
                        <a:t>Meaning, Technique and Precaution in Interpretation, Significance of Report Writing</a:t>
                      </a:r>
                    </a:p>
                  </a:txBody>
                  <a:tcPr marL="68580" marR="68580" marT="34290" marB="34290"/>
                </a:tc>
                <a:extLst>
                  <a:ext uri="{0D108BD9-81ED-4DB2-BD59-A6C34878D82A}">
                    <a16:rowId xmlns:a16="http://schemas.microsoft.com/office/drawing/2014/main" val="10001"/>
                  </a:ext>
                </a:extLst>
              </a:tr>
              <a:tr h="375941">
                <a:tc>
                  <a:txBody>
                    <a:bodyPr/>
                    <a:lstStyle/>
                    <a:p>
                      <a:r>
                        <a:rPr lang="en-US" sz="1800" dirty="0" smtClean="0"/>
                        <a:t>2</a:t>
                      </a:r>
                      <a:endParaRPr lang="en-US" sz="1800" dirty="0"/>
                    </a:p>
                  </a:txBody>
                  <a:tcPr marL="68580" marR="68580" marT="34290" marB="34290"/>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800" dirty="0" smtClean="0"/>
                        <a:t>Different</a:t>
                      </a:r>
                      <a:r>
                        <a:rPr lang="en-US" sz="1800" baseline="0" dirty="0" smtClean="0"/>
                        <a:t> steps in Writing Report</a:t>
                      </a:r>
                      <a:endParaRPr lang="en-US" sz="1800" dirty="0" smtClean="0"/>
                    </a:p>
                  </a:txBody>
                  <a:tcPr marL="68580" marR="68580" marT="34290" marB="34290"/>
                </a:tc>
                <a:extLst>
                  <a:ext uri="{0D108BD9-81ED-4DB2-BD59-A6C34878D82A}">
                    <a16:rowId xmlns:a16="http://schemas.microsoft.com/office/drawing/2014/main" val="10002"/>
                  </a:ext>
                </a:extLst>
              </a:tr>
              <a:tr h="645253">
                <a:tc>
                  <a:txBody>
                    <a:bodyPr/>
                    <a:lstStyle/>
                    <a:p>
                      <a:r>
                        <a:rPr lang="en-US" sz="1800" dirty="0" smtClean="0"/>
                        <a:t>3</a:t>
                      </a:r>
                      <a:endParaRPr lang="en-US" sz="1800" dirty="0"/>
                    </a:p>
                  </a:txBody>
                  <a:tcPr marL="68580" marR="68580" marT="34290" marB="34290"/>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800" dirty="0" smtClean="0"/>
                        <a:t>Layouts, Mechanics, and Precautions of writing a Research Reports</a:t>
                      </a:r>
                    </a:p>
                  </a:txBody>
                  <a:tcPr marL="68580" marR="68580" marT="34290" marB="34290"/>
                </a:tc>
                <a:extLst>
                  <a:ext uri="{0D108BD9-81ED-4DB2-BD59-A6C34878D82A}">
                    <a16:rowId xmlns:a16="http://schemas.microsoft.com/office/drawing/2014/main" val="10003"/>
                  </a:ext>
                </a:extLst>
              </a:tr>
              <a:tr h="645253">
                <a:tc>
                  <a:txBody>
                    <a:bodyPr/>
                    <a:lstStyle/>
                    <a:p>
                      <a:r>
                        <a:rPr lang="en-US" sz="1800" dirty="0" smtClean="0"/>
                        <a:t>4</a:t>
                      </a:r>
                      <a:endParaRPr lang="en-US" sz="1800" dirty="0"/>
                    </a:p>
                  </a:txBody>
                  <a:tcPr marL="68580" marR="68580" marT="34290" marB="34290"/>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800" dirty="0" smtClean="0"/>
                        <a:t>Different types of IPs and its importance in the present scenario.</a:t>
                      </a:r>
                    </a:p>
                  </a:txBody>
                  <a:tcPr marL="68580" marR="68580" marT="34290" marB="34290"/>
                </a:tc>
                <a:extLst>
                  <a:ext uri="{0D108BD9-81ED-4DB2-BD59-A6C34878D82A}">
                    <a16:rowId xmlns:a16="http://schemas.microsoft.com/office/drawing/2014/main" val="10004"/>
                  </a:ext>
                </a:extLst>
              </a:tr>
              <a:tr h="645253">
                <a:tc>
                  <a:txBody>
                    <a:bodyPr/>
                    <a:lstStyle/>
                    <a:p>
                      <a:r>
                        <a:rPr lang="en-US" sz="1800" dirty="0" smtClean="0"/>
                        <a:t>5</a:t>
                      </a:r>
                      <a:endParaRPr lang="en-US" sz="1800" dirty="0"/>
                    </a:p>
                  </a:txBody>
                  <a:tcPr marL="68580" marR="68580" marT="34290" marB="34290"/>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800" dirty="0" smtClean="0"/>
                        <a:t>Patent Acts: Indian Patent Acts 1970, Design Act, Industrial design act 2000</a:t>
                      </a:r>
                    </a:p>
                  </a:txBody>
                  <a:tcPr marL="68580" marR="68580" marT="34290" marB="34290"/>
                </a:tc>
                <a:extLst>
                  <a:ext uri="{0D108BD9-81ED-4DB2-BD59-A6C34878D82A}">
                    <a16:rowId xmlns:a16="http://schemas.microsoft.com/office/drawing/2014/main" val="10005"/>
                  </a:ext>
                </a:extLst>
              </a:tr>
              <a:tr h="645253">
                <a:tc>
                  <a:txBody>
                    <a:bodyPr/>
                    <a:lstStyle/>
                    <a:p>
                      <a:r>
                        <a:rPr lang="en-US" sz="1800" dirty="0" smtClean="0"/>
                        <a:t>6</a:t>
                      </a:r>
                      <a:endParaRPr lang="en-US" sz="1800" dirty="0"/>
                    </a:p>
                  </a:txBody>
                  <a:tcPr marL="68580" marR="68580" marT="34290" marB="34290"/>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800" dirty="0" smtClean="0"/>
                        <a:t>Copyrights Act</a:t>
                      </a:r>
                      <a:r>
                        <a:rPr lang="en-US" sz="1800" baseline="0" dirty="0" smtClean="0"/>
                        <a:t> 1957, Trademark act 1999, and Summary of RM &amp; IPR Concepts</a:t>
                      </a:r>
                      <a:endParaRPr lang="en-US" sz="1800" dirty="0" smtClean="0"/>
                    </a:p>
                  </a:txBody>
                  <a:tcPr marL="68580" marR="68580" marT="34290" marB="34290"/>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9487921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96"/>
        <p:cNvGrpSpPr/>
        <p:nvPr/>
      </p:nvGrpSpPr>
      <p:grpSpPr>
        <a:xfrm>
          <a:off x="0" y="0"/>
          <a:ext cx="0" cy="0"/>
          <a:chOff x="0" y="0"/>
          <a:chExt cx="0" cy="0"/>
        </a:xfrm>
      </p:grpSpPr>
      <p:sp>
        <p:nvSpPr>
          <p:cNvPr id="297" name="Google Shape;297;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highlight>
                  <a:srgbClr val="FF9900"/>
                </a:highlight>
              </a:rPr>
              <a:t>PRECAUTIONS IN INTERPRETATION Continued...</a:t>
            </a:r>
            <a:endParaRPr b="1">
              <a:solidFill>
                <a:srgbClr val="FFFF00"/>
              </a:solidFill>
              <a:highlight>
                <a:srgbClr val="FF9900"/>
              </a:highlight>
            </a:endParaRPr>
          </a:p>
        </p:txBody>
      </p:sp>
      <p:sp>
        <p:nvSpPr>
          <p:cNvPr id="298" name="Google Shape;298;p52"/>
          <p:cNvSpPr txBox="1">
            <a:spLocks noGrp="1"/>
          </p:cNvSpPr>
          <p:nvPr>
            <p:ph type="body" idx="1"/>
          </p:nvPr>
        </p:nvSpPr>
        <p:spPr>
          <a:xfrm>
            <a:off x="311700" y="1017725"/>
            <a:ext cx="8832300" cy="39909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sz="2400" b="1">
                <a:solidFill>
                  <a:srgbClr val="274E13"/>
                </a:solidFill>
              </a:rPr>
              <a:t>[iv] </a:t>
            </a:r>
            <a:endParaRPr sz="2400" b="1">
              <a:solidFill>
                <a:srgbClr val="274E13"/>
              </a:solidFill>
            </a:endParaRPr>
          </a:p>
          <a:p>
            <a:pPr marL="457200" lvl="0" indent="-358140" algn="l" rtl="0">
              <a:spcBef>
                <a:spcPts val="0"/>
              </a:spcBef>
              <a:spcAft>
                <a:spcPts val="0"/>
              </a:spcAft>
              <a:buClr>
                <a:srgbClr val="274E13"/>
              </a:buClr>
              <a:buSzPct val="100000"/>
              <a:buChar char="●"/>
            </a:pPr>
            <a:r>
              <a:rPr lang="en" sz="2400" b="1">
                <a:solidFill>
                  <a:srgbClr val="274E13"/>
                </a:solidFill>
              </a:rPr>
              <a:t>He must never lose sight of the fact that his task is not only to make sensitive observations of relevant occurrences, but also to identify and disengage the factors that are initially hidden to the eye. </a:t>
            </a:r>
            <a:endParaRPr sz="2400" b="1">
              <a:solidFill>
                <a:srgbClr val="274E13"/>
              </a:solidFill>
            </a:endParaRPr>
          </a:p>
          <a:p>
            <a:pPr marL="457200" lvl="0" indent="-358140" algn="l" rtl="0">
              <a:spcBef>
                <a:spcPts val="0"/>
              </a:spcBef>
              <a:spcAft>
                <a:spcPts val="0"/>
              </a:spcAft>
              <a:buClr>
                <a:srgbClr val="274E13"/>
              </a:buClr>
              <a:buSzPct val="100000"/>
              <a:buChar char="●"/>
            </a:pPr>
            <a:r>
              <a:rPr lang="en" sz="2400" b="1">
                <a:solidFill>
                  <a:srgbClr val="274E13"/>
                </a:solidFill>
              </a:rPr>
              <a:t>This will enable him to do his job of interpretation on proper lines. </a:t>
            </a:r>
            <a:endParaRPr sz="2400" b="1">
              <a:solidFill>
                <a:srgbClr val="274E13"/>
              </a:solidFill>
            </a:endParaRPr>
          </a:p>
          <a:p>
            <a:pPr marL="457200" lvl="0" indent="-358140" algn="l" rtl="0">
              <a:spcBef>
                <a:spcPts val="0"/>
              </a:spcBef>
              <a:spcAft>
                <a:spcPts val="0"/>
              </a:spcAft>
              <a:buClr>
                <a:srgbClr val="274E13"/>
              </a:buClr>
              <a:buSzPct val="100000"/>
              <a:buChar char="●"/>
            </a:pPr>
            <a:r>
              <a:rPr lang="en" sz="2400" b="1">
                <a:solidFill>
                  <a:srgbClr val="274E13"/>
                </a:solidFill>
              </a:rPr>
              <a:t>Broad generalisation should be avoided as most research is not amenable to it because the coverage may be restricted to a particular time, a particular area and particular conditions. </a:t>
            </a:r>
            <a:endParaRPr sz="2400" b="1">
              <a:solidFill>
                <a:srgbClr val="274E13"/>
              </a:solidFill>
            </a:endParaRPr>
          </a:p>
          <a:p>
            <a:pPr marL="457200" lvl="0" indent="-358140" algn="l" rtl="0">
              <a:spcBef>
                <a:spcPts val="0"/>
              </a:spcBef>
              <a:spcAft>
                <a:spcPts val="0"/>
              </a:spcAft>
              <a:buClr>
                <a:srgbClr val="274E13"/>
              </a:buClr>
              <a:buSzPct val="100000"/>
              <a:buChar char="●"/>
            </a:pPr>
            <a:r>
              <a:rPr lang="en" sz="2400" b="1">
                <a:solidFill>
                  <a:srgbClr val="274E13"/>
                </a:solidFill>
              </a:rPr>
              <a:t>Such restrictions, if any, must invariably be specified and the results must be framed within their limits.  </a:t>
            </a:r>
            <a:endParaRPr sz="2400" b="1">
              <a:solidFill>
                <a:srgbClr val="274E13"/>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302"/>
        <p:cNvGrpSpPr/>
        <p:nvPr/>
      </p:nvGrpSpPr>
      <p:grpSpPr>
        <a:xfrm>
          <a:off x="0" y="0"/>
          <a:ext cx="0" cy="0"/>
          <a:chOff x="0" y="0"/>
          <a:chExt cx="0" cy="0"/>
        </a:xfrm>
      </p:grpSpPr>
      <p:sp>
        <p:nvSpPr>
          <p:cNvPr id="303" name="Google Shape;303;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highlight>
                  <a:srgbClr val="FF9900"/>
                </a:highlight>
              </a:rPr>
              <a:t>PRECAUTIONS IN INTERPRETATION Continued...</a:t>
            </a:r>
            <a:endParaRPr b="1">
              <a:solidFill>
                <a:srgbClr val="FFFF00"/>
              </a:solidFill>
              <a:highlight>
                <a:srgbClr val="FF9900"/>
              </a:highlight>
            </a:endParaRPr>
          </a:p>
        </p:txBody>
      </p:sp>
      <p:sp>
        <p:nvSpPr>
          <p:cNvPr id="304" name="Google Shape;304;p53"/>
          <p:cNvSpPr txBox="1">
            <a:spLocks noGrp="1"/>
          </p:cNvSpPr>
          <p:nvPr>
            <p:ph type="body" idx="1"/>
          </p:nvPr>
        </p:nvSpPr>
        <p:spPr>
          <a:xfrm>
            <a:off x="311700" y="1017725"/>
            <a:ext cx="8832300" cy="39909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2400" b="1">
                <a:solidFill>
                  <a:srgbClr val="274E13"/>
                </a:solidFill>
              </a:rPr>
              <a:t>[v] </a:t>
            </a:r>
            <a:endParaRPr sz="2400" b="1">
              <a:solidFill>
                <a:srgbClr val="274E13"/>
              </a:solidFill>
            </a:endParaRPr>
          </a:p>
          <a:p>
            <a:pPr marL="457200" lvl="0" indent="-381000" algn="l" rtl="0">
              <a:spcBef>
                <a:spcPts val="0"/>
              </a:spcBef>
              <a:spcAft>
                <a:spcPts val="0"/>
              </a:spcAft>
              <a:buClr>
                <a:srgbClr val="274E13"/>
              </a:buClr>
              <a:buSzPts val="2400"/>
              <a:buChar char="●"/>
            </a:pPr>
            <a:r>
              <a:rPr lang="en" sz="2400" b="1">
                <a:solidFill>
                  <a:srgbClr val="274E13"/>
                </a:solidFill>
              </a:rPr>
              <a:t>The researcher must remember that “ideally in the course of a research study, there should be constant interaction between initial hypothesis, empirical observation and theoretical conceptions. </a:t>
            </a:r>
            <a:endParaRPr sz="2400" b="1">
              <a:solidFill>
                <a:srgbClr val="274E13"/>
              </a:solidFill>
            </a:endParaRPr>
          </a:p>
          <a:p>
            <a:pPr marL="457200" lvl="0" indent="-381000" algn="l" rtl="0">
              <a:spcBef>
                <a:spcPts val="0"/>
              </a:spcBef>
              <a:spcAft>
                <a:spcPts val="0"/>
              </a:spcAft>
              <a:buClr>
                <a:srgbClr val="274E13"/>
              </a:buClr>
              <a:buSzPts val="2400"/>
              <a:buChar char="●"/>
            </a:pPr>
            <a:r>
              <a:rPr lang="en" sz="2400" b="1">
                <a:solidFill>
                  <a:srgbClr val="274E13"/>
                </a:solidFill>
              </a:rPr>
              <a:t>It is exactly in this area of interaction between theoretical orientation and empirical observation that opportunities for originality and creativity lie. </a:t>
            </a:r>
            <a:endParaRPr sz="2400" b="1">
              <a:solidFill>
                <a:srgbClr val="274E13"/>
              </a:solidFill>
            </a:endParaRPr>
          </a:p>
          <a:p>
            <a:pPr marL="457200" lvl="0" indent="-381000" algn="l" rtl="0">
              <a:spcBef>
                <a:spcPts val="0"/>
              </a:spcBef>
              <a:spcAft>
                <a:spcPts val="0"/>
              </a:spcAft>
              <a:buClr>
                <a:srgbClr val="274E13"/>
              </a:buClr>
              <a:buSzPts val="2400"/>
              <a:buChar char="●"/>
            </a:pPr>
            <a:r>
              <a:rPr lang="en" sz="2400" b="1">
                <a:solidFill>
                  <a:srgbClr val="274E13"/>
                </a:solidFill>
              </a:rPr>
              <a:t>He must pay special attention to this aspect while engaged in the task of interpretation.</a:t>
            </a:r>
            <a:endParaRPr sz="2400" b="1">
              <a:solidFill>
                <a:srgbClr val="274E13"/>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08"/>
        <p:cNvGrpSpPr/>
        <p:nvPr/>
      </p:nvGrpSpPr>
      <p:grpSpPr>
        <a:xfrm>
          <a:off x="0" y="0"/>
          <a:ext cx="0" cy="0"/>
          <a:chOff x="0" y="0"/>
          <a:chExt cx="0" cy="0"/>
        </a:xfrm>
      </p:grpSpPr>
      <p:sp>
        <p:nvSpPr>
          <p:cNvPr id="309" name="Google Shape;309;p54"/>
          <p:cNvSpPr txBox="1">
            <a:spLocks noGrp="1"/>
          </p:cNvSpPr>
          <p:nvPr>
            <p:ph type="title"/>
          </p:nvPr>
        </p:nvSpPr>
        <p:spPr>
          <a:xfrm>
            <a:off x="190825" y="10927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0000FF"/>
                </a:solidFill>
                <a:highlight>
                  <a:srgbClr val="00FFFF"/>
                </a:highlight>
              </a:rPr>
              <a:t>Significance of Report Writing</a:t>
            </a:r>
            <a:endParaRPr>
              <a:solidFill>
                <a:srgbClr val="0000FF"/>
              </a:solidFill>
              <a:highlight>
                <a:srgbClr val="00FFFF"/>
              </a:highlight>
            </a:endParaRPr>
          </a:p>
        </p:txBody>
      </p:sp>
      <p:sp>
        <p:nvSpPr>
          <p:cNvPr id="310" name="Google Shape;310;p54"/>
          <p:cNvSpPr txBox="1"/>
          <p:nvPr/>
        </p:nvSpPr>
        <p:spPr>
          <a:xfrm>
            <a:off x="0" y="590900"/>
            <a:ext cx="9144000" cy="43713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rgbClr val="FFFFFF"/>
              </a:buClr>
              <a:buSzPts val="1800"/>
              <a:buChar char="●"/>
            </a:pPr>
            <a:r>
              <a:rPr lang="en" sz="1800" b="1" dirty="0">
                <a:solidFill>
                  <a:srgbClr val="FFFFFF"/>
                </a:solidFill>
              </a:rPr>
              <a:t>Research report is considered a major component of the research study for the research task remains incomplete till the report has been presented and/or written. </a:t>
            </a:r>
            <a:endParaRPr sz="1800" b="1" dirty="0">
              <a:solidFill>
                <a:srgbClr val="FFFFFF"/>
              </a:solidFill>
            </a:endParaRPr>
          </a:p>
          <a:p>
            <a:pPr marL="457200" lvl="0" indent="-342900" algn="l" rtl="0">
              <a:spcBef>
                <a:spcPts val="0"/>
              </a:spcBef>
              <a:spcAft>
                <a:spcPts val="0"/>
              </a:spcAft>
              <a:buClr>
                <a:srgbClr val="FFFFFF"/>
              </a:buClr>
              <a:buSzPts val="1800"/>
              <a:buChar char="●"/>
            </a:pPr>
            <a:r>
              <a:rPr lang="en" sz="1800" b="1" dirty="0">
                <a:solidFill>
                  <a:srgbClr val="FFFFFF"/>
                </a:solidFill>
              </a:rPr>
              <a:t>The purpose of research is not well served unless the findings are made known to others. </a:t>
            </a:r>
            <a:endParaRPr sz="1800" b="1" dirty="0">
              <a:solidFill>
                <a:srgbClr val="FFFFFF"/>
              </a:solidFill>
            </a:endParaRPr>
          </a:p>
          <a:p>
            <a:pPr marL="457200" lvl="0" indent="-342900" algn="l" rtl="0">
              <a:spcBef>
                <a:spcPts val="0"/>
              </a:spcBef>
              <a:spcAft>
                <a:spcPts val="0"/>
              </a:spcAft>
              <a:buClr>
                <a:srgbClr val="FFFFFF"/>
              </a:buClr>
              <a:buSzPts val="1800"/>
              <a:buChar char="●"/>
            </a:pPr>
            <a:r>
              <a:rPr lang="en" sz="1800" b="1" dirty="0">
                <a:solidFill>
                  <a:srgbClr val="FFFFFF"/>
                </a:solidFill>
              </a:rPr>
              <a:t>Research results must invariably enter the general store of knowledge. </a:t>
            </a:r>
            <a:endParaRPr sz="1800" b="1" dirty="0">
              <a:solidFill>
                <a:srgbClr val="FFFFFF"/>
              </a:solidFill>
            </a:endParaRPr>
          </a:p>
          <a:p>
            <a:pPr marL="457200" lvl="0" indent="-342900" algn="l" rtl="0">
              <a:spcBef>
                <a:spcPts val="0"/>
              </a:spcBef>
              <a:spcAft>
                <a:spcPts val="0"/>
              </a:spcAft>
              <a:buClr>
                <a:srgbClr val="FFFFFF"/>
              </a:buClr>
              <a:buSzPts val="1800"/>
              <a:buChar char="●"/>
            </a:pPr>
            <a:r>
              <a:rPr lang="en" sz="1800" b="1" dirty="0">
                <a:solidFill>
                  <a:srgbClr val="FFFFFF"/>
                </a:solidFill>
              </a:rPr>
              <a:t> As a matter of fact even the most brilliant hypothesis, highly well designed and conducted research study, and the most striking generalizations and findings are of </a:t>
            </a:r>
            <a:r>
              <a:rPr lang="en" sz="1800" b="1" dirty="0">
                <a:solidFill>
                  <a:srgbClr val="FF0000"/>
                </a:solidFill>
                <a:highlight>
                  <a:srgbClr val="FFFF00"/>
                </a:highlight>
              </a:rPr>
              <a:t>little value unless</a:t>
            </a:r>
            <a:r>
              <a:rPr lang="en" sz="1800" b="1" dirty="0">
                <a:solidFill>
                  <a:srgbClr val="FFFFFF"/>
                </a:solidFill>
              </a:rPr>
              <a:t> they are effectively communicated to others. </a:t>
            </a:r>
            <a:endParaRPr sz="1800" b="1" dirty="0">
              <a:solidFill>
                <a:srgbClr val="FFFFFF"/>
              </a:solidFill>
            </a:endParaRPr>
          </a:p>
          <a:p>
            <a:pPr marL="0" lvl="0" indent="0" algn="l" rtl="0">
              <a:spcBef>
                <a:spcPts val="0"/>
              </a:spcBef>
              <a:spcAft>
                <a:spcPts val="0"/>
              </a:spcAft>
              <a:buNone/>
            </a:pPr>
            <a:r>
              <a:rPr lang="en" sz="1900" b="1" dirty="0">
                <a:solidFill>
                  <a:srgbClr val="FFFFFF"/>
                </a:solidFill>
              </a:rPr>
              <a:t> </a:t>
            </a:r>
            <a:r>
              <a:rPr lang="en" sz="1800" b="1" dirty="0">
                <a:solidFill>
                  <a:srgbClr val="FFFFFF"/>
                </a:solidFill>
              </a:rPr>
              <a:t>All this explains the significance of writing research report. </a:t>
            </a:r>
            <a:endParaRPr sz="1800" b="1" dirty="0">
              <a:solidFill>
                <a:srgbClr val="FFFFFF"/>
              </a:solidFill>
            </a:endParaRPr>
          </a:p>
          <a:p>
            <a:pPr marL="457200" lvl="0" indent="-342900" algn="l" rtl="0">
              <a:spcBef>
                <a:spcPts val="0"/>
              </a:spcBef>
              <a:spcAft>
                <a:spcPts val="0"/>
              </a:spcAft>
              <a:buClr>
                <a:srgbClr val="FFFF00"/>
              </a:buClr>
              <a:buSzPts val="1800"/>
              <a:buChar char="●"/>
            </a:pPr>
            <a:r>
              <a:rPr lang="en" sz="1800" b="1" dirty="0">
                <a:solidFill>
                  <a:srgbClr val="FFFF00"/>
                </a:solidFill>
              </a:rPr>
              <a:t>Writing of report is the last step in a research study and requires a set of skills somewhat different from those called for in respect of the earlier stages of research. </a:t>
            </a:r>
            <a:endParaRPr sz="1800" b="1" dirty="0">
              <a:solidFill>
                <a:srgbClr val="FFFF00"/>
              </a:solidFill>
            </a:endParaRPr>
          </a:p>
          <a:p>
            <a:pPr marL="457200" lvl="0" indent="-317500" algn="l" rtl="0">
              <a:spcBef>
                <a:spcPts val="0"/>
              </a:spcBef>
              <a:spcAft>
                <a:spcPts val="0"/>
              </a:spcAft>
              <a:buClr>
                <a:srgbClr val="FFFF00"/>
              </a:buClr>
              <a:buSzPts val="1400"/>
              <a:buChar char="●"/>
            </a:pPr>
            <a:r>
              <a:rPr lang="en" sz="1800" b="1" dirty="0">
                <a:solidFill>
                  <a:srgbClr val="FFFF00"/>
                </a:solidFill>
              </a:rPr>
              <a:t>This task should be accomplished by the researcher with utmost care; he may seek the assistance and guidance of experts for the </a:t>
            </a:r>
            <a:r>
              <a:rPr lang="en" sz="1900" b="1" dirty="0">
                <a:solidFill>
                  <a:srgbClr val="FFFF00"/>
                </a:solidFill>
              </a:rPr>
              <a:t>purpose.</a:t>
            </a:r>
            <a:endParaRPr sz="2100" b="1" dirty="0">
              <a:solidFill>
                <a:srgbClr val="FFFF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Different steps in writing report</a:t>
            </a:r>
            <a:endParaRPr sz="3220" b="1">
              <a:solidFill>
                <a:srgbClr val="FFFF00"/>
              </a:solidFill>
              <a:highlight>
                <a:srgbClr val="6D9EEB"/>
              </a:highlight>
            </a:endParaRPr>
          </a:p>
        </p:txBody>
      </p:sp>
      <p:sp>
        <p:nvSpPr>
          <p:cNvPr id="316" name="Google Shape;316;p55"/>
          <p:cNvSpPr txBox="1"/>
          <p:nvPr/>
        </p:nvSpPr>
        <p:spPr>
          <a:xfrm>
            <a:off x="234300" y="1181775"/>
            <a:ext cx="8675400" cy="378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dirty="0"/>
              <a:t>The usual steps involved in writing report are: </a:t>
            </a:r>
            <a:endParaRPr sz="2600" dirty="0"/>
          </a:p>
          <a:p>
            <a:pPr marL="0" lvl="0" indent="0" algn="l" rtl="0">
              <a:spcBef>
                <a:spcPts val="0"/>
              </a:spcBef>
              <a:spcAft>
                <a:spcPts val="0"/>
              </a:spcAft>
              <a:buNone/>
            </a:pPr>
            <a:endParaRPr sz="2600" dirty="0"/>
          </a:p>
          <a:p>
            <a:pPr marL="0" lvl="0" indent="0" algn="l" rtl="0">
              <a:spcBef>
                <a:spcPts val="0"/>
              </a:spcBef>
              <a:spcAft>
                <a:spcPts val="0"/>
              </a:spcAft>
              <a:buNone/>
            </a:pPr>
            <a:r>
              <a:rPr lang="en" sz="2600" dirty="0"/>
              <a:t>(a) logical analysis of the subject-matter; </a:t>
            </a:r>
            <a:endParaRPr sz="2600" dirty="0"/>
          </a:p>
          <a:p>
            <a:pPr marL="0" lvl="0" indent="0" algn="l" rtl="0">
              <a:spcBef>
                <a:spcPts val="0"/>
              </a:spcBef>
              <a:spcAft>
                <a:spcPts val="0"/>
              </a:spcAft>
              <a:buNone/>
            </a:pPr>
            <a:r>
              <a:rPr lang="en" sz="2600" dirty="0"/>
              <a:t>(b) preparation of the final outline; </a:t>
            </a:r>
            <a:endParaRPr sz="2600" dirty="0"/>
          </a:p>
          <a:p>
            <a:pPr marL="0" lvl="0" indent="0" algn="l" rtl="0">
              <a:spcBef>
                <a:spcPts val="0"/>
              </a:spcBef>
              <a:spcAft>
                <a:spcPts val="0"/>
              </a:spcAft>
              <a:buNone/>
            </a:pPr>
            <a:r>
              <a:rPr lang="en" sz="2600" dirty="0"/>
              <a:t>(c) preparation of the rough draft; </a:t>
            </a:r>
            <a:endParaRPr sz="2600" dirty="0"/>
          </a:p>
          <a:p>
            <a:pPr marL="0" lvl="0" indent="0" algn="l" rtl="0">
              <a:spcBef>
                <a:spcPts val="0"/>
              </a:spcBef>
              <a:spcAft>
                <a:spcPts val="0"/>
              </a:spcAft>
              <a:buNone/>
            </a:pPr>
            <a:r>
              <a:rPr lang="en" sz="2600" dirty="0"/>
              <a:t>(d) rewriting and polishing; </a:t>
            </a:r>
            <a:endParaRPr sz="2600" dirty="0"/>
          </a:p>
          <a:p>
            <a:pPr marL="0" lvl="0" indent="0" algn="l" rtl="0">
              <a:spcBef>
                <a:spcPts val="0"/>
              </a:spcBef>
              <a:spcAft>
                <a:spcPts val="0"/>
              </a:spcAft>
              <a:buNone/>
            </a:pPr>
            <a:r>
              <a:rPr lang="en" sz="2600" dirty="0"/>
              <a:t>(e) preparation of the final bibliography; </a:t>
            </a:r>
            <a:endParaRPr sz="2600" dirty="0"/>
          </a:p>
          <a:p>
            <a:pPr marL="0" lvl="0" indent="0" algn="l" rtl="0">
              <a:spcBef>
                <a:spcPts val="0"/>
              </a:spcBef>
              <a:spcAft>
                <a:spcPts val="0"/>
              </a:spcAft>
              <a:buNone/>
            </a:pPr>
            <a:r>
              <a:rPr lang="en" sz="2600" dirty="0"/>
              <a:t>and </a:t>
            </a:r>
            <a:endParaRPr sz="2600" dirty="0"/>
          </a:p>
          <a:p>
            <a:pPr marL="0" lvl="0" indent="0" algn="l" rtl="0">
              <a:spcBef>
                <a:spcPts val="0"/>
              </a:spcBef>
              <a:spcAft>
                <a:spcPts val="0"/>
              </a:spcAft>
              <a:buNone/>
            </a:pPr>
            <a:r>
              <a:rPr lang="en" sz="2600" dirty="0"/>
              <a:t>(f) writing the final draft. </a:t>
            </a:r>
            <a:endParaRPr sz="2600" dirty="0"/>
          </a:p>
        </p:txBody>
      </p:sp>
      <p:pic>
        <p:nvPicPr>
          <p:cNvPr id="317" name="Google Shape;317;p55"/>
          <p:cNvPicPr preferRelativeResize="0"/>
          <p:nvPr/>
        </p:nvPicPr>
        <p:blipFill>
          <a:blip r:embed="rId3">
            <a:alphaModFix/>
          </a:blip>
          <a:stretch>
            <a:fillRect/>
          </a:stretch>
        </p:blipFill>
        <p:spPr>
          <a:xfrm>
            <a:off x="6649800" y="0"/>
            <a:ext cx="2494200" cy="1316099"/>
          </a:xfrm>
          <a:prstGeom prst="rect">
            <a:avLst/>
          </a:prstGeom>
          <a:noFill/>
          <a:ln>
            <a:noFill/>
          </a:ln>
        </p:spPr>
      </p:pic>
      <p:pic>
        <p:nvPicPr>
          <p:cNvPr id="318" name="Google Shape;318;p55"/>
          <p:cNvPicPr preferRelativeResize="0"/>
          <p:nvPr/>
        </p:nvPicPr>
        <p:blipFill>
          <a:blip r:embed="rId4">
            <a:alphaModFix/>
          </a:blip>
          <a:stretch>
            <a:fillRect/>
          </a:stretch>
        </p:blipFill>
        <p:spPr>
          <a:xfrm>
            <a:off x="6244000" y="1762600"/>
            <a:ext cx="2900000" cy="33271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22"/>
        <p:cNvGrpSpPr/>
        <p:nvPr/>
      </p:nvGrpSpPr>
      <p:grpSpPr>
        <a:xfrm>
          <a:off x="0" y="0"/>
          <a:ext cx="0" cy="0"/>
          <a:chOff x="0" y="0"/>
          <a:chExt cx="0" cy="0"/>
        </a:xfrm>
      </p:grpSpPr>
      <p:sp>
        <p:nvSpPr>
          <p:cNvPr id="323" name="Google Shape;323;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Logical analysis of the subject matter:</a:t>
            </a:r>
            <a:endParaRPr sz="3220" b="1">
              <a:solidFill>
                <a:srgbClr val="FFFF00"/>
              </a:solidFill>
              <a:highlight>
                <a:srgbClr val="6D9EEB"/>
              </a:highlight>
            </a:endParaRPr>
          </a:p>
        </p:txBody>
      </p:sp>
      <p:sp>
        <p:nvSpPr>
          <p:cNvPr id="324" name="Google Shape;324;p56"/>
          <p:cNvSpPr txBox="1"/>
          <p:nvPr/>
        </p:nvSpPr>
        <p:spPr>
          <a:xfrm>
            <a:off x="234300" y="1017725"/>
            <a:ext cx="8675400" cy="4248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a:t> It is the first step which is primarily concerned with the development of a subject. There are two ways in which to develop a subject </a:t>
            </a:r>
            <a:endParaRPr sz="2200"/>
          </a:p>
          <a:p>
            <a:pPr marL="0" lvl="0" indent="0" algn="l" rtl="0">
              <a:spcBef>
                <a:spcPts val="0"/>
              </a:spcBef>
              <a:spcAft>
                <a:spcPts val="0"/>
              </a:spcAft>
              <a:buNone/>
            </a:pPr>
            <a:endParaRPr sz="2200"/>
          </a:p>
          <a:p>
            <a:pPr marL="0" lvl="0" indent="0" algn="l" rtl="0">
              <a:spcBef>
                <a:spcPts val="0"/>
              </a:spcBef>
              <a:spcAft>
                <a:spcPts val="0"/>
              </a:spcAft>
              <a:buNone/>
            </a:pPr>
            <a:r>
              <a:rPr lang="en" sz="2200"/>
              <a:t>(a) </a:t>
            </a:r>
            <a:r>
              <a:rPr lang="en" sz="2200">
                <a:solidFill>
                  <a:srgbClr val="980000"/>
                </a:solidFill>
              </a:rPr>
              <a:t>logically</a:t>
            </a:r>
            <a:r>
              <a:rPr lang="en" sz="2200"/>
              <a:t> - </a:t>
            </a:r>
            <a:r>
              <a:rPr lang="en" sz="2200">
                <a:solidFill>
                  <a:schemeClr val="dk1"/>
                </a:solidFill>
              </a:rPr>
              <a:t>The logical development is made on the basis of mental connections and associations between the one thing and another by means of analysis. Logical treatment often consists in developing the material from the simple possible to the most complex structures. </a:t>
            </a:r>
            <a:endParaRPr sz="2200"/>
          </a:p>
          <a:p>
            <a:pPr marL="0" lvl="0" indent="0" algn="l" rtl="0">
              <a:spcBef>
                <a:spcPts val="0"/>
              </a:spcBef>
              <a:spcAft>
                <a:spcPts val="0"/>
              </a:spcAft>
              <a:buNone/>
            </a:pPr>
            <a:endParaRPr sz="2200"/>
          </a:p>
          <a:p>
            <a:pPr marL="0" lvl="0" indent="0" algn="l" rtl="0">
              <a:spcBef>
                <a:spcPts val="0"/>
              </a:spcBef>
              <a:spcAft>
                <a:spcPts val="0"/>
              </a:spcAft>
              <a:buNone/>
            </a:pPr>
            <a:r>
              <a:rPr lang="en" sz="2200"/>
              <a:t>(b) </a:t>
            </a:r>
            <a:r>
              <a:rPr lang="en" sz="2200">
                <a:solidFill>
                  <a:srgbClr val="980000"/>
                </a:solidFill>
              </a:rPr>
              <a:t>chronologically </a:t>
            </a:r>
            <a:r>
              <a:rPr lang="en" sz="2200"/>
              <a:t>-  Chronological development is based on a connection or sequence in time or occurrence. The directions for doing or making something usually follow the chronological order.</a:t>
            </a:r>
            <a:endParaRPr sz="2200"/>
          </a:p>
        </p:txBody>
      </p:sp>
      <p:pic>
        <p:nvPicPr>
          <p:cNvPr id="325" name="Google Shape;325;p56"/>
          <p:cNvPicPr preferRelativeResize="0"/>
          <p:nvPr/>
        </p:nvPicPr>
        <p:blipFill>
          <a:blip r:embed="rId3">
            <a:alphaModFix/>
          </a:blip>
          <a:stretch>
            <a:fillRect/>
          </a:stretch>
        </p:blipFill>
        <p:spPr>
          <a:xfrm>
            <a:off x="7762775" y="188025"/>
            <a:ext cx="1381225" cy="10743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29"/>
        <p:cNvGrpSpPr/>
        <p:nvPr/>
      </p:nvGrpSpPr>
      <p:grpSpPr>
        <a:xfrm>
          <a:off x="0" y="0"/>
          <a:ext cx="0" cy="0"/>
          <a:chOff x="0" y="0"/>
          <a:chExt cx="0" cy="0"/>
        </a:xfrm>
      </p:grpSpPr>
      <p:sp>
        <p:nvSpPr>
          <p:cNvPr id="330" name="Google Shape;330;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Preparation of the final outline:</a:t>
            </a:r>
            <a:endParaRPr sz="3220" b="1">
              <a:solidFill>
                <a:srgbClr val="FFFF00"/>
              </a:solidFill>
              <a:highlight>
                <a:srgbClr val="6D9EEB"/>
              </a:highlight>
            </a:endParaRPr>
          </a:p>
        </p:txBody>
      </p:sp>
      <p:sp>
        <p:nvSpPr>
          <p:cNvPr id="331" name="Google Shape;331;p57"/>
          <p:cNvSpPr txBox="1"/>
          <p:nvPr/>
        </p:nvSpPr>
        <p:spPr>
          <a:xfrm>
            <a:off x="156900" y="1632900"/>
            <a:ext cx="8675400" cy="18777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SzPts val="2200"/>
              <a:buChar char="●"/>
            </a:pPr>
            <a:r>
              <a:rPr lang="en" sz="2200"/>
              <a:t> It is the next step in writing the research report “Outlines are the framework upon which long written works are constructed. </a:t>
            </a:r>
            <a:endParaRPr sz="2200"/>
          </a:p>
          <a:p>
            <a:pPr marL="457200" lvl="0" indent="0" algn="l" rtl="0">
              <a:spcBef>
                <a:spcPts val="0"/>
              </a:spcBef>
              <a:spcAft>
                <a:spcPts val="0"/>
              </a:spcAft>
              <a:buNone/>
            </a:pPr>
            <a:endParaRPr sz="2200"/>
          </a:p>
          <a:p>
            <a:pPr marL="457200" lvl="0" indent="-368300" algn="l" rtl="0">
              <a:spcBef>
                <a:spcPts val="0"/>
              </a:spcBef>
              <a:spcAft>
                <a:spcPts val="0"/>
              </a:spcAft>
              <a:buSzPts val="2200"/>
              <a:buChar char="●"/>
            </a:pPr>
            <a:r>
              <a:rPr lang="en" sz="2200"/>
              <a:t>They are an aid to the logical organisation of the material and a reminder of the points to be stressed in the report</a:t>
            </a:r>
            <a:endParaRPr sz="2200"/>
          </a:p>
        </p:txBody>
      </p:sp>
      <p:pic>
        <p:nvPicPr>
          <p:cNvPr id="332" name="Google Shape;332;p57"/>
          <p:cNvPicPr preferRelativeResize="0"/>
          <p:nvPr/>
        </p:nvPicPr>
        <p:blipFill>
          <a:blip r:embed="rId3">
            <a:alphaModFix/>
          </a:blip>
          <a:stretch>
            <a:fillRect/>
          </a:stretch>
        </p:blipFill>
        <p:spPr>
          <a:xfrm>
            <a:off x="7762775" y="188025"/>
            <a:ext cx="1381225" cy="10743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36"/>
        <p:cNvGrpSpPr/>
        <p:nvPr/>
      </p:nvGrpSpPr>
      <p:grpSpPr>
        <a:xfrm>
          <a:off x="0" y="0"/>
          <a:ext cx="0" cy="0"/>
          <a:chOff x="0" y="0"/>
          <a:chExt cx="0" cy="0"/>
        </a:xfrm>
      </p:grpSpPr>
      <p:sp>
        <p:nvSpPr>
          <p:cNvPr id="337" name="Google Shape;337;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Preparation of the rough draft: </a:t>
            </a:r>
            <a:endParaRPr sz="3220" b="1">
              <a:solidFill>
                <a:srgbClr val="FFFF00"/>
              </a:solidFill>
              <a:highlight>
                <a:srgbClr val="6D9EEB"/>
              </a:highlight>
            </a:endParaRPr>
          </a:p>
        </p:txBody>
      </p:sp>
      <p:sp>
        <p:nvSpPr>
          <p:cNvPr id="338" name="Google Shape;338;p58"/>
          <p:cNvSpPr txBox="1"/>
          <p:nvPr/>
        </p:nvSpPr>
        <p:spPr>
          <a:xfrm>
            <a:off x="156900" y="1087800"/>
            <a:ext cx="8675400" cy="35709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SzPts val="2200"/>
              <a:buChar char="●"/>
            </a:pPr>
            <a:r>
              <a:rPr lang="en" sz="2200"/>
              <a:t>This follows the logical analysis of the subject and the preparation of the final outline. </a:t>
            </a:r>
            <a:endParaRPr sz="2200"/>
          </a:p>
          <a:p>
            <a:pPr marL="457200" lvl="0" indent="-368300" algn="l" rtl="0">
              <a:spcBef>
                <a:spcPts val="0"/>
              </a:spcBef>
              <a:spcAft>
                <a:spcPts val="0"/>
              </a:spcAft>
              <a:buSzPts val="2200"/>
              <a:buChar char="●"/>
            </a:pPr>
            <a:r>
              <a:rPr lang="en" sz="2200"/>
              <a:t>Such a step is of utmost importance for the researcher now sits to write down what he has done in the context of his research study. </a:t>
            </a:r>
            <a:endParaRPr sz="2200"/>
          </a:p>
          <a:p>
            <a:pPr marL="457200" lvl="0" indent="-368300" algn="l" rtl="0">
              <a:spcBef>
                <a:spcPts val="0"/>
              </a:spcBef>
              <a:spcAft>
                <a:spcPts val="0"/>
              </a:spcAft>
              <a:buSzPts val="2200"/>
              <a:buChar char="●"/>
            </a:pPr>
            <a:r>
              <a:rPr lang="en" sz="2200"/>
              <a:t>He will write down the procedure adopted by him in collecting the material for his study along with various limitations faced by him, the technique of analysis adopted by him, the broad findings and generalizations and the various suggestions he wants to offer regarding the problem concerned. </a:t>
            </a:r>
            <a:endParaRPr sz="2200"/>
          </a:p>
        </p:txBody>
      </p:sp>
      <p:pic>
        <p:nvPicPr>
          <p:cNvPr id="339" name="Google Shape;339;p58"/>
          <p:cNvPicPr preferRelativeResize="0"/>
          <p:nvPr/>
        </p:nvPicPr>
        <p:blipFill>
          <a:blip r:embed="rId3">
            <a:alphaModFix/>
          </a:blip>
          <a:stretch>
            <a:fillRect/>
          </a:stretch>
        </p:blipFill>
        <p:spPr>
          <a:xfrm>
            <a:off x="7762775" y="188025"/>
            <a:ext cx="1381225" cy="10743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43"/>
        <p:cNvGrpSpPr/>
        <p:nvPr/>
      </p:nvGrpSpPr>
      <p:grpSpPr>
        <a:xfrm>
          <a:off x="0" y="0"/>
          <a:ext cx="0" cy="0"/>
          <a:chOff x="0" y="0"/>
          <a:chExt cx="0" cy="0"/>
        </a:xfrm>
      </p:grpSpPr>
      <p:sp>
        <p:nvSpPr>
          <p:cNvPr id="344" name="Google Shape;344;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Rewriting and polishing of the rough draft: </a:t>
            </a:r>
            <a:endParaRPr sz="3220" b="1">
              <a:solidFill>
                <a:srgbClr val="FFFF00"/>
              </a:solidFill>
              <a:highlight>
                <a:srgbClr val="6D9EEB"/>
              </a:highlight>
            </a:endParaRPr>
          </a:p>
        </p:txBody>
      </p:sp>
      <p:sp>
        <p:nvSpPr>
          <p:cNvPr id="345" name="Google Shape;345;p59"/>
          <p:cNvSpPr txBox="1"/>
          <p:nvPr/>
        </p:nvSpPr>
        <p:spPr>
          <a:xfrm>
            <a:off x="156900" y="1017725"/>
            <a:ext cx="8987100" cy="38790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Char char="●"/>
            </a:pPr>
            <a:r>
              <a:rPr lang="en" sz="2000"/>
              <a:t>This step happens to be most difficult part of all formal writing. Usually this step requires more time than the writing of the rough draft. </a:t>
            </a:r>
            <a:endParaRPr sz="2000"/>
          </a:p>
          <a:p>
            <a:pPr marL="457200" lvl="0" indent="-355600" algn="l" rtl="0">
              <a:spcBef>
                <a:spcPts val="0"/>
              </a:spcBef>
              <a:spcAft>
                <a:spcPts val="0"/>
              </a:spcAft>
              <a:buSzPts val="2000"/>
              <a:buChar char="●"/>
            </a:pPr>
            <a:r>
              <a:rPr lang="en" sz="2000"/>
              <a:t>The careful revision makes the difference between a mediocre and a good piece of writing. </a:t>
            </a:r>
            <a:endParaRPr sz="2000"/>
          </a:p>
          <a:p>
            <a:pPr marL="457200" lvl="0" indent="-355600" algn="l" rtl="0">
              <a:spcBef>
                <a:spcPts val="0"/>
              </a:spcBef>
              <a:spcAft>
                <a:spcPts val="0"/>
              </a:spcAft>
              <a:buSzPts val="2000"/>
              <a:buChar char="●"/>
            </a:pPr>
            <a:r>
              <a:rPr lang="en" sz="2000"/>
              <a:t>While rewriting and polishing, one should check the report for weaknesses in logical development or presentation. </a:t>
            </a:r>
            <a:endParaRPr sz="2000"/>
          </a:p>
          <a:p>
            <a:pPr marL="457200" lvl="0" indent="-355600" algn="l" rtl="0">
              <a:spcBef>
                <a:spcPts val="0"/>
              </a:spcBef>
              <a:spcAft>
                <a:spcPts val="0"/>
              </a:spcAft>
              <a:buSzPts val="2000"/>
              <a:buChar char="●"/>
            </a:pPr>
            <a:r>
              <a:rPr lang="en" sz="2000"/>
              <a:t>The researcher should also “see whether or not the material, as it is presented, has unity and cohesion; does the report stand upright and firm and exhibit a definite pattern.  </a:t>
            </a:r>
            <a:endParaRPr sz="2000"/>
          </a:p>
          <a:p>
            <a:pPr marL="457200" lvl="0" indent="-355600" algn="l" rtl="0">
              <a:spcBef>
                <a:spcPts val="0"/>
              </a:spcBef>
              <a:spcAft>
                <a:spcPts val="0"/>
              </a:spcAft>
              <a:buSzPts val="2000"/>
              <a:buChar char="●"/>
            </a:pPr>
            <a:r>
              <a:rPr lang="en" sz="2000"/>
              <a:t>In addition the researcher should give due attention to the fact that in his rough draft he has been consistent or not. </a:t>
            </a:r>
            <a:endParaRPr sz="2000"/>
          </a:p>
          <a:p>
            <a:pPr marL="457200" lvl="0" indent="-355600" algn="l" rtl="0">
              <a:spcBef>
                <a:spcPts val="0"/>
              </a:spcBef>
              <a:spcAft>
                <a:spcPts val="0"/>
              </a:spcAft>
              <a:buSzPts val="2000"/>
              <a:buChar char="●"/>
            </a:pPr>
            <a:r>
              <a:rPr lang="en" sz="2000"/>
              <a:t>He should check the mechanics of writing—grammar, spelling and usage. </a:t>
            </a:r>
            <a:endParaRPr sz="2000"/>
          </a:p>
        </p:txBody>
      </p:sp>
      <p:pic>
        <p:nvPicPr>
          <p:cNvPr id="346" name="Google Shape;346;p59"/>
          <p:cNvPicPr preferRelativeResize="0"/>
          <p:nvPr/>
        </p:nvPicPr>
        <p:blipFill>
          <a:blip r:embed="rId3">
            <a:alphaModFix/>
          </a:blip>
          <a:stretch>
            <a:fillRect/>
          </a:stretch>
        </p:blipFill>
        <p:spPr>
          <a:xfrm>
            <a:off x="7762775" y="188025"/>
            <a:ext cx="1381225" cy="10743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50"/>
        <p:cNvGrpSpPr/>
        <p:nvPr/>
      </p:nvGrpSpPr>
      <p:grpSpPr>
        <a:xfrm>
          <a:off x="0" y="0"/>
          <a:ext cx="0" cy="0"/>
          <a:chOff x="0" y="0"/>
          <a:chExt cx="0" cy="0"/>
        </a:xfrm>
      </p:grpSpPr>
      <p:sp>
        <p:nvSpPr>
          <p:cNvPr id="351" name="Google Shape;351;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Preparation of the final bibliography: </a:t>
            </a:r>
            <a:endParaRPr sz="3220" b="1">
              <a:solidFill>
                <a:srgbClr val="FFFF00"/>
              </a:solidFill>
              <a:highlight>
                <a:srgbClr val="6D9EEB"/>
              </a:highlight>
            </a:endParaRPr>
          </a:p>
        </p:txBody>
      </p:sp>
      <p:sp>
        <p:nvSpPr>
          <p:cNvPr id="352" name="Google Shape;352;p60"/>
          <p:cNvSpPr txBox="1"/>
          <p:nvPr/>
        </p:nvSpPr>
        <p:spPr>
          <a:xfrm>
            <a:off x="156900" y="1017725"/>
            <a:ext cx="8987100" cy="39096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SzPts val="2200"/>
              <a:buChar char="●"/>
            </a:pPr>
            <a:r>
              <a:rPr lang="en" sz="2200"/>
              <a:t>The bibliography, which is generally appended to the research report, is a l</a:t>
            </a:r>
            <a:r>
              <a:rPr lang="en" sz="2200">
                <a:solidFill>
                  <a:srgbClr val="FF0000"/>
                </a:solidFill>
              </a:rPr>
              <a:t>ist of book</a:t>
            </a:r>
            <a:r>
              <a:rPr lang="en" sz="2200"/>
              <a:t>s in some way pertinent to the research which has been done. </a:t>
            </a:r>
            <a:endParaRPr sz="2200"/>
          </a:p>
          <a:p>
            <a:pPr marL="457200" lvl="0" indent="-368300" algn="l" rtl="0">
              <a:spcBef>
                <a:spcPts val="0"/>
              </a:spcBef>
              <a:spcAft>
                <a:spcPts val="0"/>
              </a:spcAft>
              <a:buSzPts val="2200"/>
              <a:buChar char="●"/>
            </a:pPr>
            <a:r>
              <a:rPr lang="en" sz="2200"/>
              <a:t>It should contain all those works which the researcher has consulted. </a:t>
            </a:r>
            <a:endParaRPr sz="2200"/>
          </a:p>
          <a:p>
            <a:pPr marL="457200" lvl="0" indent="-368300" algn="l" rtl="0">
              <a:spcBef>
                <a:spcPts val="0"/>
              </a:spcBef>
              <a:spcAft>
                <a:spcPts val="0"/>
              </a:spcAft>
              <a:buSzPts val="2200"/>
              <a:buChar char="●"/>
            </a:pPr>
            <a:r>
              <a:rPr lang="en" sz="2200"/>
              <a:t>The bibliography should be arranged alphabetically and may be divided into two parts; </a:t>
            </a:r>
            <a:endParaRPr sz="2200"/>
          </a:p>
          <a:p>
            <a:pPr marL="914400" lvl="1" indent="-368300" algn="l" rtl="0">
              <a:spcBef>
                <a:spcPts val="0"/>
              </a:spcBef>
              <a:spcAft>
                <a:spcPts val="0"/>
              </a:spcAft>
              <a:buSzPts val="2200"/>
              <a:buChar char="○"/>
            </a:pPr>
            <a:r>
              <a:rPr lang="en" sz="2200"/>
              <a:t>the first part may contain the names of books and pamphlets, and</a:t>
            </a:r>
            <a:endParaRPr sz="2200"/>
          </a:p>
          <a:p>
            <a:pPr marL="914400" lvl="1" indent="-368300" algn="l" rtl="0">
              <a:spcBef>
                <a:spcPts val="0"/>
              </a:spcBef>
              <a:spcAft>
                <a:spcPts val="0"/>
              </a:spcAft>
              <a:buSzPts val="2200"/>
              <a:buChar char="○"/>
            </a:pPr>
            <a:r>
              <a:rPr lang="en" sz="2200"/>
              <a:t>the second part may contain the names of magazine and newspaper articles.</a:t>
            </a:r>
            <a:endParaRPr sz="2200"/>
          </a:p>
        </p:txBody>
      </p:sp>
      <p:pic>
        <p:nvPicPr>
          <p:cNvPr id="353" name="Google Shape;353;p60"/>
          <p:cNvPicPr preferRelativeResize="0"/>
          <p:nvPr/>
        </p:nvPicPr>
        <p:blipFill>
          <a:blip r:embed="rId3">
            <a:alphaModFix/>
          </a:blip>
          <a:stretch>
            <a:fillRect/>
          </a:stretch>
        </p:blipFill>
        <p:spPr>
          <a:xfrm>
            <a:off x="7762775" y="188025"/>
            <a:ext cx="1381225" cy="10743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57"/>
        <p:cNvGrpSpPr/>
        <p:nvPr/>
      </p:nvGrpSpPr>
      <p:grpSpPr>
        <a:xfrm>
          <a:off x="0" y="0"/>
          <a:ext cx="0" cy="0"/>
          <a:chOff x="0" y="0"/>
          <a:chExt cx="0" cy="0"/>
        </a:xfrm>
      </p:grpSpPr>
      <p:sp>
        <p:nvSpPr>
          <p:cNvPr id="358" name="Google Shape;358;p61"/>
          <p:cNvSpPr txBox="1">
            <a:spLocks noGrp="1"/>
          </p:cNvSpPr>
          <p:nvPr>
            <p:ph type="title"/>
          </p:nvPr>
        </p:nvSpPr>
        <p:spPr>
          <a:xfrm>
            <a:off x="311700" y="690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Preparation of the final bibliography:  continued...</a:t>
            </a:r>
            <a:endParaRPr sz="3220" b="1">
              <a:solidFill>
                <a:srgbClr val="FFFF00"/>
              </a:solidFill>
              <a:highlight>
                <a:srgbClr val="6D9EEB"/>
              </a:highlight>
            </a:endParaRPr>
          </a:p>
        </p:txBody>
      </p:sp>
      <p:sp>
        <p:nvSpPr>
          <p:cNvPr id="359" name="Google Shape;359;p61"/>
          <p:cNvSpPr txBox="1"/>
          <p:nvPr/>
        </p:nvSpPr>
        <p:spPr>
          <a:xfrm>
            <a:off x="156900" y="1017725"/>
            <a:ext cx="8987100" cy="35709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SzPts val="2200"/>
              <a:buChar char="●"/>
            </a:pPr>
            <a:r>
              <a:rPr lang="en" sz="2200"/>
              <a:t>The entries in bibliography should be made adopting the following order:</a:t>
            </a:r>
            <a:endParaRPr sz="2200"/>
          </a:p>
          <a:p>
            <a:pPr marL="457200" lvl="0" indent="0" algn="l" rtl="0">
              <a:spcBef>
                <a:spcPts val="0"/>
              </a:spcBef>
              <a:spcAft>
                <a:spcPts val="0"/>
              </a:spcAft>
              <a:buNone/>
            </a:pPr>
            <a:endParaRPr sz="2200"/>
          </a:p>
          <a:p>
            <a:pPr marL="0" lvl="0" indent="0" algn="l" rtl="0">
              <a:spcBef>
                <a:spcPts val="0"/>
              </a:spcBef>
              <a:spcAft>
                <a:spcPts val="0"/>
              </a:spcAft>
              <a:buNone/>
            </a:pPr>
            <a:r>
              <a:rPr lang="en" sz="2200" u="sng">
                <a:solidFill>
                  <a:srgbClr val="0000FF"/>
                </a:solidFill>
              </a:rPr>
              <a:t>For books and pamphlets the order may be as under: </a:t>
            </a:r>
            <a:endParaRPr sz="2200" u="sng">
              <a:solidFill>
                <a:srgbClr val="0000FF"/>
              </a:solidFill>
            </a:endParaRPr>
          </a:p>
          <a:p>
            <a:pPr marL="457200" lvl="0" indent="0" algn="l" rtl="0">
              <a:spcBef>
                <a:spcPts val="0"/>
              </a:spcBef>
              <a:spcAft>
                <a:spcPts val="0"/>
              </a:spcAft>
              <a:buNone/>
            </a:pPr>
            <a:r>
              <a:rPr lang="en" sz="2200"/>
              <a:t>1. Name of author, last name first. </a:t>
            </a:r>
            <a:endParaRPr sz="2200"/>
          </a:p>
          <a:p>
            <a:pPr marL="457200" lvl="0" indent="0" algn="l" rtl="0">
              <a:spcBef>
                <a:spcPts val="0"/>
              </a:spcBef>
              <a:spcAft>
                <a:spcPts val="0"/>
              </a:spcAft>
              <a:buNone/>
            </a:pPr>
            <a:r>
              <a:rPr lang="en" sz="2200"/>
              <a:t>2. Title, underlined to indicate italics. </a:t>
            </a:r>
            <a:endParaRPr sz="2200"/>
          </a:p>
          <a:p>
            <a:pPr marL="457200" lvl="0" indent="0" algn="l" rtl="0">
              <a:spcBef>
                <a:spcPts val="0"/>
              </a:spcBef>
              <a:spcAft>
                <a:spcPts val="0"/>
              </a:spcAft>
              <a:buNone/>
            </a:pPr>
            <a:r>
              <a:rPr lang="en" sz="2200"/>
              <a:t>3. Place, publisher, and date of publication. </a:t>
            </a:r>
            <a:endParaRPr sz="2200"/>
          </a:p>
          <a:p>
            <a:pPr marL="457200" lvl="0" indent="0" algn="l" rtl="0">
              <a:spcBef>
                <a:spcPts val="0"/>
              </a:spcBef>
              <a:spcAft>
                <a:spcPts val="0"/>
              </a:spcAft>
              <a:buNone/>
            </a:pPr>
            <a:r>
              <a:rPr lang="en" sz="2200"/>
              <a:t>4. Number of volumes.</a:t>
            </a:r>
            <a:endParaRPr sz="2200"/>
          </a:p>
          <a:p>
            <a:pPr marL="0" lvl="0" indent="0" algn="l" rtl="0">
              <a:spcBef>
                <a:spcPts val="0"/>
              </a:spcBef>
              <a:spcAft>
                <a:spcPts val="0"/>
              </a:spcAft>
              <a:buNone/>
            </a:pPr>
            <a:r>
              <a:rPr lang="en" sz="2200"/>
              <a:t>Example Kothari, C.R., </a:t>
            </a:r>
            <a:r>
              <a:rPr lang="en" sz="2200" i="1"/>
              <a:t>Quantitative Techniques</a:t>
            </a:r>
            <a:r>
              <a:rPr lang="en" sz="2200"/>
              <a:t>, New Delhi, Vikas Publishing House Pvt. Ltd., 1978.</a:t>
            </a:r>
            <a:endParaRPr sz="2200"/>
          </a:p>
        </p:txBody>
      </p:sp>
      <p:pic>
        <p:nvPicPr>
          <p:cNvPr id="360" name="Google Shape;360;p61"/>
          <p:cNvPicPr preferRelativeResize="0"/>
          <p:nvPr/>
        </p:nvPicPr>
        <p:blipFill>
          <a:blip r:embed="rId3">
            <a:alphaModFix/>
          </a:blip>
          <a:stretch>
            <a:fillRect/>
          </a:stretch>
        </p:blipFill>
        <p:spPr>
          <a:xfrm>
            <a:off x="7762775" y="188025"/>
            <a:ext cx="1381225" cy="1074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91"/>
        <p:cNvGrpSpPr/>
        <p:nvPr/>
      </p:nvGrpSpPr>
      <p:grpSpPr>
        <a:xfrm>
          <a:off x="0" y="0"/>
          <a:ext cx="0" cy="0"/>
          <a:chOff x="0" y="0"/>
          <a:chExt cx="0" cy="0"/>
        </a:xfrm>
      </p:grpSpPr>
      <p:sp>
        <p:nvSpPr>
          <p:cNvPr id="192" name="Google Shape;192;p35"/>
          <p:cNvSpPr txBox="1">
            <a:spLocks noGrp="1"/>
          </p:cNvSpPr>
          <p:nvPr>
            <p:ph type="title"/>
          </p:nvPr>
        </p:nvSpPr>
        <p:spPr>
          <a:xfrm>
            <a:off x="190825" y="9585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a:highlight>
                  <a:srgbClr val="FFE599"/>
                </a:highlight>
              </a:rPr>
              <a:t>Interpretation and Report writing</a:t>
            </a:r>
            <a:endParaRPr>
              <a:highlight>
                <a:srgbClr val="FFE599"/>
              </a:highlight>
            </a:endParaRPr>
          </a:p>
        </p:txBody>
      </p:sp>
      <p:sp>
        <p:nvSpPr>
          <p:cNvPr id="193" name="Google Shape;193;p35"/>
          <p:cNvSpPr txBox="1"/>
          <p:nvPr/>
        </p:nvSpPr>
        <p:spPr>
          <a:xfrm>
            <a:off x="348450" y="591725"/>
            <a:ext cx="6231900" cy="11082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Char char="●"/>
            </a:pPr>
            <a:r>
              <a:rPr lang="en" sz="2000"/>
              <a:t>After collecting and analyzing the data, the </a:t>
            </a:r>
            <a:endParaRPr sz="2000"/>
          </a:p>
          <a:p>
            <a:pPr marL="457200" lvl="0" indent="0" algn="l" rtl="0">
              <a:spcBef>
                <a:spcPts val="0"/>
              </a:spcBef>
              <a:spcAft>
                <a:spcPts val="0"/>
              </a:spcAft>
              <a:buNone/>
            </a:pPr>
            <a:r>
              <a:rPr lang="en" sz="2000"/>
              <a:t>researcher has to accomplish the task of drawing</a:t>
            </a:r>
            <a:endParaRPr sz="2000"/>
          </a:p>
          <a:p>
            <a:pPr marL="457200" lvl="0" indent="0" algn="l" rtl="0">
              <a:spcBef>
                <a:spcPts val="0"/>
              </a:spcBef>
              <a:spcAft>
                <a:spcPts val="0"/>
              </a:spcAft>
              <a:buNone/>
            </a:pPr>
            <a:r>
              <a:rPr lang="en" sz="2000"/>
              <a:t> inferences followed by report writing. </a:t>
            </a:r>
            <a:endParaRPr sz="2000"/>
          </a:p>
        </p:txBody>
      </p:sp>
      <p:sp>
        <p:nvSpPr>
          <p:cNvPr id="194" name="Google Shape;194;p35"/>
          <p:cNvSpPr txBox="1"/>
          <p:nvPr/>
        </p:nvSpPr>
        <p:spPr>
          <a:xfrm>
            <a:off x="496875" y="1933025"/>
            <a:ext cx="8447100" cy="26475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Char char="●"/>
            </a:pPr>
            <a:r>
              <a:rPr lang="en" sz="2000"/>
              <a:t>It is only through interpretation that the researcher can expose relations and processes that underlie his findings. </a:t>
            </a:r>
            <a:endParaRPr sz="2000"/>
          </a:p>
          <a:p>
            <a:pPr marL="457200" lvl="0" indent="-355600" algn="l" rtl="0">
              <a:spcBef>
                <a:spcPts val="0"/>
              </a:spcBef>
              <a:spcAft>
                <a:spcPts val="0"/>
              </a:spcAft>
              <a:buSzPts val="2000"/>
              <a:buChar char="●"/>
            </a:pPr>
            <a:r>
              <a:rPr lang="en" sz="2000"/>
              <a:t>In case of hypotheses testing studies, if hypotheses are tested and upheld several times, the researcher may arrive at generalizations. </a:t>
            </a:r>
            <a:endParaRPr sz="2000"/>
          </a:p>
          <a:p>
            <a:pPr marL="457200" lvl="0" indent="-355600" algn="l" rtl="0">
              <a:spcBef>
                <a:spcPts val="0"/>
              </a:spcBef>
              <a:spcAft>
                <a:spcPts val="0"/>
              </a:spcAft>
              <a:buSzPts val="2000"/>
              <a:buChar char="●"/>
            </a:pPr>
            <a:r>
              <a:rPr lang="en" sz="2000"/>
              <a:t>But in case the researcher had no hypothesis to start with, he would try to explain his findings on the basis of some theory. </a:t>
            </a:r>
            <a:endParaRPr sz="2000"/>
          </a:p>
          <a:p>
            <a:pPr marL="457200" lvl="0" indent="-355600" algn="l" rtl="0">
              <a:spcBef>
                <a:spcPts val="0"/>
              </a:spcBef>
              <a:spcAft>
                <a:spcPts val="0"/>
              </a:spcAft>
              <a:buSzPts val="2000"/>
              <a:buChar char="●"/>
            </a:pPr>
            <a:r>
              <a:rPr lang="en" sz="2000"/>
              <a:t>This may at times result in new questions, leading to further researches.</a:t>
            </a:r>
            <a:endParaRPr sz="2000"/>
          </a:p>
        </p:txBody>
      </p:sp>
      <p:pic>
        <p:nvPicPr>
          <p:cNvPr id="195" name="Google Shape;195;p35"/>
          <p:cNvPicPr preferRelativeResize="0"/>
          <p:nvPr/>
        </p:nvPicPr>
        <p:blipFill rotWithShape="1">
          <a:blip r:embed="rId3">
            <a:alphaModFix/>
          </a:blip>
          <a:srcRect l="43987"/>
          <a:stretch/>
        </p:blipFill>
        <p:spPr>
          <a:xfrm>
            <a:off x="6978263" y="0"/>
            <a:ext cx="2085163" cy="20681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64"/>
        <p:cNvGrpSpPr/>
        <p:nvPr/>
      </p:nvGrpSpPr>
      <p:grpSpPr>
        <a:xfrm>
          <a:off x="0" y="0"/>
          <a:ext cx="0" cy="0"/>
          <a:chOff x="0" y="0"/>
          <a:chExt cx="0" cy="0"/>
        </a:xfrm>
      </p:grpSpPr>
      <p:sp>
        <p:nvSpPr>
          <p:cNvPr id="365" name="Google Shape;365;p62"/>
          <p:cNvSpPr txBox="1">
            <a:spLocks noGrp="1"/>
          </p:cNvSpPr>
          <p:nvPr>
            <p:ph type="title"/>
          </p:nvPr>
        </p:nvSpPr>
        <p:spPr>
          <a:xfrm>
            <a:off x="311700" y="690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Preparation of the final bibliography:  continued...</a:t>
            </a:r>
            <a:endParaRPr sz="3220" b="1">
              <a:solidFill>
                <a:srgbClr val="FFFF00"/>
              </a:solidFill>
              <a:highlight>
                <a:srgbClr val="6D9EEB"/>
              </a:highlight>
            </a:endParaRPr>
          </a:p>
        </p:txBody>
      </p:sp>
      <p:sp>
        <p:nvSpPr>
          <p:cNvPr id="366" name="Google Shape;366;p62"/>
          <p:cNvSpPr txBox="1"/>
          <p:nvPr/>
        </p:nvSpPr>
        <p:spPr>
          <a:xfrm>
            <a:off x="156900" y="1262375"/>
            <a:ext cx="8987100" cy="357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a:solidFill>
                  <a:srgbClr val="0000FF"/>
                </a:solidFill>
              </a:rPr>
              <a:t>For magazines and newspapers the order may be as under: </a:t>
            </a:r>
            <a:endParaRPr sz="2200">
              <a:solidFill>
                <a:srgbClr val="0000FF"/>
              </a:solidFill>
            </a:endParaRPr>
          </a:p>
          <a:p>
            <a:pPr marL="0" lvl="0" indent="0" algn="l" rtl="0">
              <a:spcBef>
                <a:spcPts val="0"/>
              </a:spcBef>
              <a:spcAft>
                <a:spcPts val="0"/>
              </a:spcAft>
              <a:buNone/>
            </a:pPr>
            <a:r>
              <a:rPr lang="en" sz="2200"/>
              <a:t>1. Name of the author, last name first. </a:t>
            </a:r>
            <a:endParaRPr sz="2200"/>
          </a:p>
          <a:p>
            <a:pPr marL="0" lvl="0" indent="0" algn="l" rtl="0">
              <a:spcBef>
                <a:spcPts val="0"/>
              </a:spcBef>
              <a:spcAft>
                <a:spcPts val="0"/>
              </a:spcAft>
              <a:buNone/>
            </a:pPr>
            <a:r>
              <a:rPr lang="en" sz="2200"/>
              <a:t>2. Title of article, in quotation marks. </a:t>
            </a:r>
            <a:endParaRPr sz="2200"/>
          </a:p>
          <a:p>
            <a:pPr marL="0" lvl="0" indent="0" algn="l" rtl="0">
              <a:spcBef>
                <a:spcPts val="0"/>
              </a:spcBef>
              <a:spcAft>
                <a:spcPts val="0"/>
              </a:spcAft>
              <a:buNone/>
            </a:pPr>
            <a:r>
              <a:rPr lang="en" sz="2200"/>
              <a:t>3. Name of periodical, underlined to indicate italics. </a:t>
            </a:r>
            <a:endParaRPr sz="2200"/>
          </a:p>
          <a:p>
            <a:pPr marL="0" lvl="0" indent="0" algn="l" rtl="0">
              <a:spcBef>
                <a:spcPts val="0"/>
              </a:spcBef>
              <a:spcAft>
                <a:spcPts val="0"/>
              </a:spcAft>
              <a:buNone/>
            </a:pPr>
            <a:r>
              <a:rPr lang="en" sz="2200"/>
              <a:t>4. The volume or volume and number. </a:t>
            </a:r>
            <a:endParaRPr sz="2200"/>
          </a:p>
          <a:p>
            <a:pPr marL="0" lvl="0" indent="0" algn="l" rtl="0">
              <a:spcBef>
                <a:spcPts val="0"/>
              </a:spcBef>
              <a:spcAft>
                <a:spcPts val="0"/>
              </a:spcAft>
              <a:buNone/>
            </a:pPr>
            <a:r>
              <a:rPr lang="en" sz="2200"/>
              <a:t>5. The date of the issue. </a:t>
            </a:r>
            <a:endParaRPr sz="2200"/>
          </a:p>
          <a:p>
            <a:pPr marL="0" lvl="0" indent="0" algn="l" rtl="0">
              <a:spcBef>
                <a:spcPts val="0"/>
              </a:spcBef>
              <a:spcAft>
                <a:spcPts val="0"/>
              </a:spcAft>
              <a:buClr>
                <a:schemeClr val="dk1"/>
              </a:buClr>
              <a:buSzPts val="1100"/>
              <a:buFont typeface="Arial"/>
              <a:buNone/>
            </a:pPr>
            <a:r>
              <a:rPr lang="en" sz="2200"/>
              <a:t>6. The pagination.</a:t>
            </a:r>
            <a:endParaRPr sz="2200"/>
          </a:p>
          <a:p>
            <a:pPr marL="0" lvl="0" indent="0" algn="l" rtl="0">
              <a:spcBef>
                <a:spcPts val="0"/>
              </a:spcBef>
              <a:spcAft>
                <a:spcPts val="0"/>
              </a:spcAft>
              <a:buNone/>
            </a:pPr>
            <a:endParaRPr sz="2200"/>
          </a:p>
          <a:p>
            <a:pPr marL="0" lvl="0" indent="0" algn="l" rtl="0">
              <a:spcBef>
                <a:spcPts val="0"/>
              </a:spcBef>
              <a:spcAft>
                <a:spcPts val="0"/>
              </a:spcAft>
              <a:buNone/>
            </a:pPr>
            <a:r>
              <a:rPr lang="en" sz="2200">
                <a:solidFill>
                  <a:srgbClr val="5B0F00"/>
                </a:solidFill>
              </a:rPr>
              <a:t>Example Robert V. Roosa, “Coping with Short-term International Money Flows”, The Banker, London, September, 1971, p. 995.</a:t>
            </a:r>
            <a:endParaRPr sz="2200"/>
          </a:p>
        </p:txBody>
      </p:sp>
      <p:pic>
        <p:nvPicPr>
          <p:cNvPr id="367" name="Google Shape;367;p62"/>
          <p:cNvPicPr preferRelativeResize="0"/>
          <p:nvPr/>
        </p:nvPicPr>
        <p:blipFill>
          <a:blip r:embed="rId3">
            <a:alphaModFix/>
          </a:blip>
          <a:stretch>
            <a:fillRect/>
          </a:stretch>
        </p:blipFill>
        <p:spPr>
          <a:xfrm>
            <a:off x="7762775" y="188025"/>
            <a:ext cx="1381225" cy="10743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71"/>
        <p:cNvGrpSpPr/>
        <p:nvPr/>
      </p:nvGrpSpPr>
      <p:grpSpPr>
        <a:xfrm>
          <a:off x="0" y="0"/>
          <a:ext cx="0" cy="0"/>
          <a:chOff x="0" y="0"/>
          <a:chExt cx="0" cy="0"/>
        </a:xfrm>
      </p:grpSpPr>
      <p:sp>
        <p:nvSpPr>
          <p:cNvPr id="372" name="Google Shape;372;p63"/>
          <p:cNvSpPr txBox="1">
            <a:spLocks noGrp="1"/>
          </p:cNvSpPr>
          <p:nvPr>
            <p:ph type="title"/>
          </p:nvPr>
        </p:nvSpPr>
        <p:spPr>
          <a:xfrm>
            <a:off x="257975" y="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Writing the final draft: </a:t>
            </a:r>
            <a:endParaRPr sz="3220" b="1">
              <a:solidFill>
                <a:srgbClr val="FFFF00"/>
              </a:solidFill>
              <a:highlight>
                <a:srgbClr val="6D9EEB"/>
              </a:highlight>
            </a:endParaRPr>
          </a:p>
        </p:txBody>
      </p:sp>
      <p:sp>
        <p:nvSpPr>
          <p:cNvPr id="373" name="Google Shape;373;p63"/>
          <p:cNvSpPr txBox="1"/>
          <p:nvPr/>
        </p:nvSpPr>
        <p:spPr>
          <a:xfrm>
            <a:off x="156900" y="955500"/>
            <a:ext cx="8987100" cy="4032900"/>
          </a:xfrm>
          <a:prstGeom prst="rect">
            <a:avLst/>
          </a:prstGeom>
          <a:noFill/>
          <a:ln>
            <a:noFill/>
          </a:ln>
        </p:spPr>
        <p:txBody>
          <a:bodyPr spcFirstLastPara="1" wrap="square" lIns="91425" tIns="91425" rIns="91425" bIns="91425" anchor="t" anchorCtr="0">
            <a:spAutoFit/>
          </a:bodyPr>
          <a:lstStyle/>
          <a:p>
            <a:pPr marL="457200" lvl="0" indent="-387350" algn="l" rtl="0">
              <a:spcBef>
                <a:spcPts val="0"/>
              </a:spcBef>
              <a:spcAft>
                <a:spcPts val="0"/>
              </a:spcAft>
              <a:buClr>
                <a:srgbClr val="0000FF"/>
              </a:buClr>
              <a:buSzPts val="2500"/>
              <a:buChar char="●"/>
            </a:pPr>
            <a:r>
              <a:rPr lang="en" sz="2500">
                <a:solidFill>
                  <a:srgbClr val="0000FF"/>
                </a:solidFill>
              </a:rPr>
              <a:t>This constitutes the last step. </a:t>
            </a:r>
            <a:endParaRPr sz="2500">
              <a:solidFill>
                <a:srgbClr val="0000FF"/>
              </a:solidFill>
            </a:endParaRPr>
          </a:p>
          <a:p>
            <a:pPr marL="457200" lvl="0" indent="-387350" algn="l" rtl="0">
              <a:spcBef>
                <a:spcPts val="0"/>
              </a:spcBef>
              <a:spcAft>
                <a:spcPts val="0"/>
              </a:spcAft>
              <a:buClr>
                <a:srgbClr val="0000FF"/>
              </a:buClr>
              <a:buSzPts val="2500"/>
              <a:buChar char="●"/>
            </a:pPr>
            <a:r>
              <a:rPr lang="en" sz="2500">
                <a:solidFill>
                  <a:srgbClr val="0000FF"/>
                </a:solidFill>
              </a:rPr>
              <a:t>The final draft should be written in a concise and objective style and in simple language, avoiding vague expressions such as </a:t>
            </a:r>
            <a:r>
              <a:rPr lang="en" sz="2500">
                <a:solidFill>
                  <a:srgbClr val="0000FF"/>
                </a:solidFill>
                <a:highlight>
                  <a:srgbClr val="FFFF00"/>
                </a:highlight>
              </a:rPr>
              <a:t>“it seems”, “there may be”, and the like ones. </a:t>
            </a:r>
            <a:endParaRPr sz="2500">
              <a:solidFill>
                <a:srgbClr val="0000FF"/>
              </a:solidFill>
              <a:highlight>
                <a:srgbClr val="FFFF00"/>
              </a:highlight>
            </a:endParaRPr>
          </a:p>
          <a:p>
            <a:pPr marL="457200" lvl="0" indent="-387350" algn="l" rtl="0">
              <a:spcBef>
                <a:spcPts val="0"/>
              </a:spcBef>
              <a:spcAft>
                <a:spcPts val="0"/>
              </a:spcAft>
              <a:buClr>
                <a:srgbClr val="0000FF"/>
              </a:buClr>
              <a:buSzPts val="2500"/>
              <a:buChar char="●"/>
            </a:pPr>
            <a:r>
              <a:rPr lang="en" sz="2500">
                <a:solidFill>
                  <a:srgbClr val="0000FF"/>
                </a:solidFill>
              </a:rPr>
              <a:t>While writing the final draft, the researcher must avoid abstract terminology and technical jargon. </a:t>
            </a:r>
            <a:endParaRPr sz="2500">
              <a:solidFill>
                <a:srgbClr val="0000FF"/>
              </a:solidFill>
            </a:endParaRPr>
          </a:p>
          <a:p>
            <a:pPr marL="457200" lvl="0" indent="-387350" algn="l" rtl="0">
              <a:spcBef>
                <a:spcPts val="0"/>
              </a:spcBef>
              <a:spcAft>
                <a:spcPts val="0"/>
              </a:spcAft>
              <a:buClr>
                <a:srgbClr val="0000FF"/>
              </a:buClr>
              <a:buSzPts val="2500"/>
              <a:buChar char="●"/>
            </a:pPr>
            <a:r>
              <a:rPr lang="en" sz="2500">
                <a:solidFill>
                  <a:srgbClr val="0000FF"/>
                </a:solidFill>
              </a:rPr>
              <a:t>Illustrations and examples based on common experiences must be incorporated in the final draft as they happen to be most effective in communicating the research findings to others. </a:t>
            </a:r>
            <a:endParaRPr sz="2500">
              <a:solidFill>
                <a:srgbClr val="0000FF"/>
              </a:solidFill>
            </a:endParaRPr>
          </a:p>
        </p:txBody>
      </p:sp>
      <p:pic>
        <p:nvPicPr>
          <p:cNvPr id="374" name="Google Shape;374;p63"/>
          <p:cNvPicPr preferRelativeResize="0"/>
          <p:nvPr/>
        </p:nvPicPr>
        <p:blipFill>
          <a:blip r:embed="rId3">
            <a:alphaModFix/>
          </a:blip>
          <a:stretch>
            <a:fillRect/>
          </a:stretch>
        </p:blipFill>
        <p:spPr>
          <a:xfrm>
            <a:off x="7762775" y="188025"/>
            <a:ext cx="1381225" cy="10743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78"/>
        <p:cNvGrpSpPr/>
        <p:nvPr/>
      </p:nvGrpSpPr>
      <p:grpSpPr>
        <a:xfrm>
          <a:off x="0" y="0"/>
          <a:ext cx="0" cy="0"/>
          <a:chOff x="0" y="0"/>
          <a:chExt cx="0" cy="0"/>
        </a:xfrm>
      </p:grpSpPr>
      <p:sp>
        <p:nvSpPr>
          <p:cNvPr id="379" name="Google Shape;379;p64"/>
          <p:cNvSpPr txBox="1">
            <a:spLocks noGrp="1"/>
          </p:cNvSpPr>
          <p:nvPr>
            <p:ph type="title"/>
          </p:nvPr>
        </p:nvSpPr>
        <p:spPr>
          <a:xfrm>
            <a:off x="257975" y="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00"/>
                </a:solidFill>
                <a:highlight>
                  <a:srgbClr val="6D9EEB"/>
                </a:highlight>
              </a:rPr>
              <a:t>Writing the final draft continued...</a:t>
            </a:r>
            <a:endParaRPr sz="3220" b="1">
              <a:solidFill>
                <a:srgbClr val="FFFF00"/>
              </a:solidFill>
              <a:highlight>
                <a:srgbClr val="6D9EEB"/>
              </a:highlight>
            </a:endParaRPr>
          </a:p>
        </p:txBody>
      </p:sp>
      <p:sp>
        <p:nvSpPr>
          <p:cNvPr id="380" name="Google Shape;380;p64"/>
          <p:cNvSpPr txBox="1"/>
          <p:nvPr/>
        </p:nvSpPr>
        <p:spPr>
          <a:xfrm>
            <a:off x="24725" y="1460900"/>
            <a:ext cx="8987100" cy="25551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Clr>
                <a:srgbClr val="0000FF"/>
              </a:buClr>
              <a:buSzPts val="2200"/>
              <a:buChar char="●"/>
            </a:pPr>
            <a:r>
              <a:rPr lang="en" sz="2200">
                <a:solidFill>
                  <a:srgbClr val="0000FF"/>
                </a:solidFill>
              </a:rPr>
              <a:t>A research report should not be dull, but must enthuse people and maintain interest and must show originality. </a:t>
            </a:r>
            <a:endParaRPr sz="2200">
              <a:solidFill>
                <a:srgbClr val="0000FF"/>
              </a:solidFill>
            </a:endParaRPr>
          </a:p>
          <a:p>
            <a:pPr marL="457200" lvl="0" indent="0" algn="l" rtl="0">
              <a:spcBef>
                <a:spcPts val="0"/>
              </a:spcBef>
              <a:spcAft>
                <a:spcPts val="0"/>
              </a:spcAft>
              <a:buNone/>
            </a:pPr>
            <a:endParaRPr sz="2200">
              <a:solidFill>
                <a:srgbClr val="0000FF"/>
              </a:solidFill>
            </a:endParaRPr>
          </a:p>
          <a:p>
            <a:pPr marL="457200" lvl="0" indent="-368300" algn="l" rtl="0">
              <a:spcBef>
                <a:spcPts val="0"/>
              </a:spcBef>
              <a:spcAft>
                <a:spcPts val="0"/>
              </a:spcAft>
              <a:buClr>
                <a:srgbClr val="0000FF"/>
              </a:buClr>
              <a:buSzPts val="2200"/>
              <a:buChar char="●"/>
            </a:pPr>
            <a:r>
              <a:rPr lang="en" sz="2200">
                <a:solidFill>
                  <a:srgbClr val="0000FF"/>
                </a:solidFill>
              </a:rPr>
              <a:t>It must be remembered that every report should be an attempt to solve some intellectual problem and must contribute to the solution of a problem and must add to the knowledge of both the researcher and the reader.</a:t>
            </a:r>
            <a:endParaRPr sz="2200">
              <a:solidFill>
                <a:srgbClr val="0000FF"/>
              </a:solidFill>
            </a:endParaRPr>
          </a:p>
        </p:txBody>
      </p:sp>
      <p:pic>
        <p:nvPicPr>
          <p:cNvPr id="381" name="Google Shape;381;p64"/>
          <p:cNvPicPr preferRelativeResize="0"/>
          <p:nvPr/>
        </p:nvPicPr>
        <p:blipFill>
          <a:blip r:embed="rId3">
            <a:alphaModFix/>
          </a:blip>
          <a:stretch>
            <a:fillRect/>
          </a:stretch>
        </p:blipFill>
        <p:spPr>
          <a:xfrm>
            <a:off x="7762775" y="188025"/>
            <a:ext cx="1381225" cy="10743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385"/>
        <p:cNvGrpSpPr/>
        <p:nvPr/>
      </p:nvGrpSpPr>
      <p:grpSpPr>
        <a:xfrm>
          <a:off x="0" y="0"/>
          <a:ext cx="0" cy="0"/>
          <a:chOff x="0" y="0"/>
          <a:chExt cx="0" cy="0"/>
        </a:xfrm>
      </p:grpSpPr>
      <p:sp>
        <p:nvSpPr>
          <p:cNvPr id="386" name="Google Shape;386;p65"/>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FF"/>
                </a:solidFill>
              </a:rPr>
              <a:t>LAYOUT OF THE RESEARCH REPORT:</a:t>
            </a:r>
            <a:endParaRPr b="1">
              <a:solidFill>
                <a:srgbClr val="FFFFFF"/>
              </a:solidFill>
            </a:endParaRPr>
          </a:p>
        </p:txBody>
      </p:sp>
      <p:sp>
        <p:nvSpPr>
          <p:cNvPr id="387" name="Google Shape;387;p65"/>
          <p:cNvSpPr txBox="1"/>
          <p:nvPr/>
        </p:nvSpPr>
        <p:spPr>
          <a:xfrm>
            <a:off x="456600" y="872925"/>
            <a:ext cx="7338000" cy="4279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solidFill>
                  <a:srgbClr val="FFFF00"/>
                </a:solidFill>
              </a:rPr>
              <a:t>Anybody, who is reading the research report, must necessarily be conveyed enough about the study so that he can place it in its general scientific context, judge the adequacy of its methods and thus form an opinion of how seriously the findings are to be taken. </a:t>
            </a:r>
            <a:endParaRPr sz="1900">
              <a:solidFill>
                <a:srgbClr val="FFFF00"/>
              </a:solidFill>
            </a:endParaRPr>
          </a:p>
          <a:p>
            <a:pPr marL="0" lvl="0" indent="0" algn="l" rtl="0">
              <a:spcBef>
                <a:spcPts val="0"/>
              </a:spcBef>
              <a:spcAft>
                <a:spcPts val="0"/>
              </a:spcAft>
              <a:buNone/>
            </a:pPr>
            <a:endParaRPr sz="1900">
              <a:solidFill>
                <a:srgbClr val="FFFF00"/>
              </a:solidFill>
            </a:endParaRPr>
          </a:p>
          <a:p>
            <a:pPr marL="0" lvl="0" indent="0" algn="l" rtl="0">
              <a:spcBef>
                <a:spcPts val="0"/>
              </a:spcBef>
              <a:spcAft>
                <a:spcPts val="0"/>
              </a:spcAft>
              <a:buNone/>
            </a:pPr>
            <a:r>
              <a:rPr lang="en" sz="1900">
                <a:solidFill>
                  <a:srgbClr val="FFFF00"/>
                </a:solidFill>
              </a:rPr>
              <a:t>For this purpose there is the need of proper layout of the report. </a:t>
            </a:r>
            <a:endParaRPr sz="1900">
              <a:solidFill>
                <a:srgbClr val="FFFF00"/>
              </a:solidFill>
            </a:endParaRPr>
          </a:p>
          <a:p>
            <a:pPr marL="0" lvl="0" indent="0" algn="l" rtl="0">
              <a:spcBef>
                <a:spcPts val="0"/>
              </a:spcBef>
              <a:spcAft>
                <a:spcPts val="0"/>
              </a:spcAft>
              <a:buNone/>
            </a:pPr>
            <a:endParaRPr sz="1900">
              <a:solidFill>
                <a:srgbClr val="FFFF00"/>
              </a:solidFill>
            </a:endParaRPr>
          </a:p>
          <a:p>
            <a:pPr marL="0" lvl="0" indent="0" algn="l" rtl="0">
              <a:spcBef>
                <a:spcPts val="0"/>
              </a:spcBef>
              <a:spcAft>
                <a:spcPts val="0"/>
              </a:spcAft>
              <a:buNone/>
            </a:pPr>
            <a:r>
              <a:rPr lang="en" sz="1900">
                <a:solidFill>
                  <a:srgbClr val="FFFF00"/>
                </a:solidFill>
              </a:rPr>
              <a:t>The layout of the report means as to what the research report should contain. </a:t>
            </a:r>
            <a:endParaRPr sz="1900">
              <a:solidFill>
                <a:srgbClr val="FFFF00"/>
              </a:solidFill>
            </a:endParaRPr>
          </a:p>
          <a:p>
            <a:pPr marL="0" lvl="0" indent="0" algn="l" rtl="0">
              <a:spcBef>
                <a:spcPts val="0"/>
              </a:spcBef>
              <a:spcAft>
                <a:spcPts val="0"/>
              </a:spcAft>
              <a:buNone/>
            </a:pPr>
            <a:r>
              <a:rPr lang="en" sz="1900">
                <a:solidFill>
                  <a:srgbClr val="FFFF00"/>
                </a:solidFill>
              </a:rPr>
              <a:t>A comprehensive layout of the research report should comprise (A) preliminary pages; </a:t>
            </a:r>
            <a:endParaRPr sz="1900">
              <a:solidFill>
                <a:srgbClr val="FFFF00"/>
              </a:solidFill>
            </a:endParaRPr>
          </a:p>
          <a:p>
            <a:pPr marL="0" lvl="0" indent="0" algn="l" rtl="0">
              <a:spcBef>
                <a:spcPts val="0"/>
              </a:spcBef>
              <a:spcAft>
                <a:spcPts val="0"/>
              </a:spcAft>
              <a:buNone/>
            </a:pPr>
            <a:r>
              <a:rPr lang="en" sz="1900">
                <a:solidFill>
                  <a:srgbClr val="FFFF00"/>
                </a:solidFill>
              </a:rPr>
              <a:t>(B) the main text; and </a:t>
            </a:r>
            <a:endParaRPr sz="1900">
              <a:solidFill>
                <a:srgbClr val="FFFF00"/>
              </a:solidFill>
            </a:endParaRPr>
          </a:p>
          <a:p>
            <a:pPr marL="0" lvl="0" indent="0" algn="l" rtl="0">
              <a:spcBef>
                <a:spcPts val="0"/>
              </a:spcBef>
              <a:spcAft>
                <a:spcPts val="0"/>
              </a:spcAft>
              <a:buNone/>
            </a:pPr>
            <a:r>
              <a:rPr lang="en" sz="1900">
                <a:solidFill>
                  <a:srgbClr val="FFFF00"/>
                </a:solidFill>
              </a:rPr>
              <a:t>(C) the end matter. </a:t>
            </a:r>
            <a:endParaRPr sz="1900">
              <a:solidFill>
                <a:srgbClr val="FFFF00"/>
              </a:solidFill>
            </a:endParaRPr>
          </a:p>
          <a:p>
            <a:pPr marL="0" lvl="0" indent="0" algn="l" rtl="0">
              <a:spcBef>
                <a:spcPts val="0"/>
              </a:spcBef>
              <a:spcAft>
                <a:spcPts val="0"/>
              </a:spcAft>
              <a:buNone/>
            </a:pPr>
            <a:endParaRPr sz="1900">
              <a:solidFill>
                <a:srgbClr val="FFFF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391"/>
        <p:cNvGrpSpPr/>
        <p:nvPr/>
      </p:nvGrpSpPr>
      <p:grpSpPr>
        <a:xfrm>
          <a:off x="0" y="0"/>
          <a:ext cx="0" cy="0"/>
          <a:chOff x="0" y="0"/>
          <a:chExt cx="0" cy="0"/>
        </a:xfrm>
      </p:grpSpPr>
      <p:sp>
        <p:nvSpPr>
          <p:cNvPr id="392" name="Google Shape;392;p66"/>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ts val="1100"/>
              <a:buFont typeface="Arial"/>
              <a:buNone/>
            </a:pPr>
            <a:r>
              <a:rPr lang="en" sz="2400" b="1">
                <a:solidFill>
                  <a:srgbClr val="FFFFFF"/>
                </a:solidFill>
              </a:rPr>
              <a:t>(A) Preliminary Pages:</a:t>
            </a:r>
            <a:endParaRPr sz="2400" b="1">
              <a:solidFill>
                <a:srgbClr val="FFFFFF"/>
              </a:solidFill>
            </a:endParaRPr>
          </a:p>
        </p:txBody>
      </p:sp>
      <p:sp>
        <p:nvSpPr>
          <p:cNvPr id="393" name="Google Shape;393;p66"/>
          <p:cNvSpPr txBox="1"/>
          <p:nvPr/>
        </p:nvSpPr>
        <p:spPr>
          <a:xfrm>
            <a:off x="228750" y="641700"/>
            <a:ext cx="8686500" cy="156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800">
                <a:solidFill>
                  <a:srgbClr val="FFFFFF"/>
                </a:solidFill>
              </a:rPr>
              <a:t>In its preliminary pages the report should carry a title and date, followed by acknowledgements in the form of ‘Preface’ or ‘Foreword’. Then there should be a table of contents followed by list of tables and illustrations so that the decision-maker or anybody interested in reading the report can easily locate the required information in the report.</a:t>
            </a:r>
            <a:endParaRPr sz="1800">
              <a:solidFill>
                <a:srgbClr val="FFFFFF"/>
              </a:solidFill>
            </a:endParaRPr>
          </a:p>
        </p:txBody>
      </p:sp>
      <p:sp>
        <p:nvSpPr>
          <p:cNvPr id="394" name="Google Shape;394;p66"/>
          <p:cNvSpPr txBox="1">
            <a:spLocks noGrp="1"/>
          </p:cNvSpPr>
          <p:nvPr>
            <p:ph type="title"/>
          </p:nvPr>
        </p:nvSpPr>
        <p:spPr>
          <a:xfrm>
            <a:off x="228750" y="22116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FF"/>
                </a:solidFill>
              </a:rPr>
              <a:t>(B) Main Text</a:t>
            </a: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398"/>
        <p:cNvGrpSpPr/>
        <p:nvPr/>
      </p:nvGrpSpPr>
      <p:grpSpPr>
        <a:xfrm>
          <a:off x="0" y="0"/>
          <a:ext cx="0" cy="0"/>
          <a:chOff x="0" y="0"/>
          <a:chExt cx="0" cy="0"/>
        </a:xfrm>
      </p:grpSpPr>
      <p:sp>
        <p:nvSpPr>
          <p:cNvPr id="399" name="Google Shape;399;p67"/>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FF"/>
                </a:solidFill>
              </a:rPr>
              <a:t>(B) Main Text continued</a:t>
            </a: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p:txBody>
      </p:sp>
      <p:sp>
        <p:nvSpPr>
          <p:cNvPr id="400" name="Google Shape;400;p67"/>
          <p:cNvSpPr txBox="1"/>
          <p:nvPr/>
        </p:nvSpPr>
        <p:spPr>
          <a:xfrm>
            <a:off x="300550" y="769875"/>
            <a:ext cx="8686500" cy="4402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800">
                <a:solidFill>
                  <a:srgbClr val="FFFFFF"/>
                </a:solidFill>
              </a:rPr>
              <a:t>The main text provides the complete outline of the research report along with all details. Title of the research study is repeated at the top of the first page of the main text and then follows the other details on pages numbered consecutively, beginning with the second page.</a:t>
            </a:r>
            <a:endParaRPr sz="1800">
              <a:solidFill>
                <a:srgbClr val="FFFFFF"/>
              </a:solidFill>
            </a:endParaRPr>
          </a:p>
          <a:p>
            <a:pPr marL="0" lvl="0" indent="0" algn="l" rtl="0">
              <a:spcBef>
                <a:spcPts val="0"/>
              </a:spcBef>
              <a:spcAft>
                <a:spcPts val="0"/>
              </a:spcAft>
              <a:buClr>
                <a:schemeClr val="dk1"/>
              </a:buClr>
              <a:buSzPts val="1100"/>
              <a:buFont typeface="Arial"/>
              <a:buNone/>
            </a:pPr>
            <a:r>
              <a:rPr lang="en" sz="1800">
                <a:solidFill>
                  <a:srgbClr val="0000FF"/>
                </a:solidFill>
                <a:highlight>
                  <a:srgbClr val="FFFF00"/>
                </a:highlight>
              </a:rPr>
              <a:t> Each main section of the report should begin on a new page. </a:t>
            </a:r>
            <a:endParaRPr sz="1800">
              <a:solidFill>
                <a:srgbClr val="0000FF"/>
              </a:solidFill>
              <a:highlight>
                <a:srgbClr val="FFFF00"/>
              </a:highlight>
            </a:endParaRPr>
          </a:p>
          <a:p>
            <a:pPr marL="0" lvl="0" indent="0" algn="l" rtl="0">
              <a:spcBef>
                <a:spcPts val="0"/>
              </a:spcBef>
              <a:spcAft>
                <a:spcPts val="0"/>
              </a:spcAft>
              <a:buClr>
                <a:schemeClr val="dk1"/>
              </a:buClr>
              <a:buSzPts val="1100"/>
              <a:buFont typeface="Arial"/>
              <a:buNone/>
            </a:pPr>
            <a:r>
              <a:rPr lang="en" sz="1800">
                <a:solidFill>
                  <a:srgbClr val="FFFFFF"/>
                </a:solidFill>
              </a:rPr>
              <a:t>The main text of the report should have the following sections: </a:t>
            </a:r>
            <a:endParaRPr sz="1800">
              <a:solidFill>
                <a:srgbClr val="FFFFFF"/>
              </a:solidFill>
            </a:endParaRPr>
          </a:p>
          <a:p>
            <a:pPr marL="0" lvl="0" indent="0" algn="l" rtl="0">
              <a:spcBef>
                <a:spcPts val="0"/>
              </a:spcBef>
              <a:spcAft>
                <a:spcPts val="0"/>
              </a:spcAft>
              <a:buClr>
                <a:schemeClr val="dk1"/>
              </a:buClr>
              <a:buSzPts val="1100"/>
              <a:buFont typeface="Arial"/>
              <a:buNone/>
            </a:pPr>
            <a:r>
              <a:rPr lang="en" sz="2600" b="1">
                <a:solidFill>
                  <a:srgbClr val="FFFFFF"/>
                </a:solidFill>
              </a:rPr>
              <a:t>(i) Introduction; </a:t>
            </a:r>
            <a:endParaRPr sz="2600" b="1">
              <a:solidFill>
                <a:srgbClr val="FFFFFF"/>
              </a:solidFill>
            </a:endParaRPr>
          </a:p>
          <a:p>
            <a:pPr marL="0" lvl="0" indent="0" algn="l" rtl="0">
              <a:spcBef>
                <a:spcPts val="0"/>
              </a:spcBef>
              <a:spcAft>
                <a:spcPts val="0"/>
              </a:spcAft>
              <a:buClr>
                <a:schemeClr val="dk1"/>
              </a:buClr>
              <a:buSzPts val="1100"/>
              <a:buFont typeface="Arial"/>
              <a:buNone/>
            </a:pPr>
            <a:r>
              <a:rPr lang="en" sz="2600" b="1">
                <a:solidFill>
                  <a:srgbClr val="FFFFFF"/>
                </a:solidFill>
              </a:rPr>
              <a:t>(ii) Statement of findings and recommendations; </a:t>
            </a:r>
            <a:endParaRPr sz="2600" b="1">
              <a:solidFill>
                <a:srgbClr val="FFFFFF"/>
              </a:solidFill>
            </a:endParaRPr>
          </a:p>
          <a:p>
            <a:pPr marL="0" lvl="0" indent="0" algn="l" rtl="0">
              <a:spcBef>
                <a:spcPts val="0"/>
              </a:spcBef>
              <a:spcAft>
                <a:spcPts val="0"/>
              </a:spcAft>
              <a:buClr>
                <a:schemeClr val="dk1"/>
              </a:buClr>
              <a:buSzPts val="1100"/>
              <a:buFont typeface="Arial"/>
              <a:buNone/>
            </a:pPr>
            <a:r>
              <a:rPr lang="en" sz="2600" b="1">
                <a:solidFill>
                  <a:srgbClr val="FFFFFF"/>
                </a:solidFill>
              </a:rPr>
              <a:t>(iii) The results; </a:t>
            </a:r>
            <a:endParaRPr sz="2600" b="1">
              <a:solidFill>
                <a:srgbClr val="FFFFFF"/>
              </a:solidFill>
            </a:endParaRPr>
          </a:p>
          <a:p>
            <a:pPr marL="0" lvl="0" indent="0" algn="l" rtl="0">
              <a:spcBef>
                <a:spcPts val="0"/>
              </a:spcBef>
              <a:spcAft>
                <a:spcPts val="0"/>
              </a:spcAft>
              <a:buClr>
                <a:schemeClr val="dk1"/>
              </a:buClr>
              <a:buSzPts val="1100"/>
              <a:buFont typeface="Arial"/>
              <a:buNone/>
            </a:pPr>
            <a:r>
              <a:rPr lang="en" sz="2600" b="1">
                <a:solidFill>
                  <a:srgbClr val="FFFFFF"/>
                </a:solidFill>
              </a:rPr>
              <a:t>(iv) The implications drawn from the results; and </a:t>
            </a:r>
            <a:endParaRPr sz="2600" b="1">
              <a:solidFill>
                <a:srgbClr val="FFFFFF"/>
              </a:solidFill>
            </a:endParaRPr>
          </a:p>
          <a:p>
            <a:pPr marL="0" lvl="0" indent="0" algn="l" rtl="0">
              <a:spcBef>
                <a:spcPts val="0"/>
              </a:spcBef>
              <a:spcAft>
                <a:spcPts val="0"/>
              </a:spcAft>
              <a:buClr>
                <a:schemeClr val="dk1"/>
              </a:buClr>
              <a:buSzPts val="1100"/>
              <a:buFont typeface="Arial"/>
              <a:buNone/>
            </a:pPr>
            <a:r>
              <a:rPr lang="en" sz="2600" b="1">
                <a:solidFill>
                  <a:srgbClr val="FFFFFF"/>
                </a:solidFill>
              </a:rPr>
              <a:t>(v) The summary.</a:t>
            </a:r>
            <a:endParaRPr sz="2600" b="1">
              <a:solidFill>
                <a:srgbClr val="FFFFFF"/>
              </a:solidFill>
            </a:endParaRPr>
          </a:p>
          <a:p>
            <a:pPr marL="0" lvl="0" indent="0" algn="l" rtl="0">
              <a:spcBef>
                <a:spcPts val="0"/>
              </a:spcBef>
              <a:spcAft>
                <a:spcPts val="0"/>
              </a:spcAft>
              <a:buClr>
                <a:schemeClr val="dk1"/>
              </a:buClr>
              <a:buSzPts val="1100"/>
              <a:buFont typeface="Arial"/>
              <a:buNone/>
            </a:pPr>
            <a:endParaRPr sz="1800">
              <a:solidFill>
                <a:srgbClr val="FFFFFF"/>
              </a:solidFill>
            </a:endParaRPr>
          </a:p>
          <a:p>
            <a:pPr marL="0" lvl="0" indent="0" algn="l" rtl="0">
              <a:spcBef>
                <a:spcPts val="0"/>
              </a:spcBef>
              <a:spcAft>
                <a:spcPts val="0"/>
              </a:spcAft>
              <a:buClr>
                <a:schemeClr val="dk1"/>
              </a:buClr>
              <a:buSzPts val="1100"/>
              <a:buFont typeface="Arial"/>
              <a:buNone/>
            </a:pPr>
            <a:endParaRPr sz="18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04"/>
        <p:cNvGrpSpPr/>
        <p:nvPr/>
      </p:nvGrpSpPr>
      <p:grpSpPr>
        <a:xfrm>
          <a:off x="0" y="0"/>
          <a:ext cx="0" cy="0"/>
          <a:chOff x="0" y="0"/>
          <a:chExt cx="0" cy="0"/>
        </a:xfrm>
      </p:grpSpPr>
      <p:sp>
        <p:nvSpPr>
          <p:cNvPr id="405" name="Google Shape;405;p68"/>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(i) Introduction:</a:t>
            </a:r>
            <a:endParaRPr sz="2400" b="1">
              <a:solidFill>
                <a:srgbClr val="FFFFFF"/>
              </a:solidFill>
            </a:endParaRPr>
          </a:p>
        </p:txBody>
      </p:sp>
      <p:sp>
        <p:nvSpPr>
          <p:cNvPr id="406" name="Google Shape;406;p68"/>
          <p:cNvSpPr txBox="1"/>
          <p:nvPr/>
        </p:nvSpPr>
        <p:spPr>
          <a:xfrm>
            <a:off x="300550" y="769875"/>
            <a:ext cx="8686500" cy="4433100"/>
          </a:xfrm>
          <a:prstGeom prst="rect">
            <a:avLst/>
          </a:prstGeom>
          <a:noFill/>
          <a:ln>
            <a:noFill/>
          </a:ln>
        </p:spPr>
        <p:txBody>
          <a:bodyPr spcFirstLastPara="1" wrap="square" lIns="91425" tIns="91425" rIns="91425" bIns="91425" anchor="t" anchorCtr="0">
            <a:spAutoFit/>
          </a:bodyPr>
          <a:lstStyle/>
          <a:p>
            <a:pPr marL="457200" lvl="0" indent="-374650" algn="l" rtl="0">
              <a:spcBef>
                <a:spcPts val="0"/>
              </a:spcBef>
              <a:spcAft>
                <a:spcPts val="0"/>
              </a:spcAft>
              <a:buClr>
                <a:schemeClr val="lt1"/>
              </a:buClr>
              <a:buSzPts val="2300"/>
              <a:buChar char="●"/>
            </a:pPr>
            <a:r>
              <a:rPr lang="en" sz="2300" b="1">
                <a:solidFill>
                  <a:schemeClr val="lt1"/>
                </a:solidFill>
              </a:rPr>
              <a:t>The purpose of introduction is to introduce the research project to the readers. </a:t>
            </a:r>
            <a:endParaRPr sz="2300" b="1">
              <a:solidFill>
                <a:schemeClr val="lt1"/>
              </a:solidFill>
            </a:endParaRPr>
          </a:p>
          <a:p>
            <a:pPr marL="457200" lvl="0" indent="-374650" algn="l" rtl="0">
              <a:spcBef>
                <a:spcPts val="0"/>
              </a:spcBef>
              <a:spcAft>
                <a:spcPts val="0"/>
              </a:spcAft>
              <a:buClr>
                <a:schemeClr val="lt1"/>
              </a:buClr>
              <a:buSzPts val="2300"/>
              <a:buChar char="●"/>
            </a:pPr>
            <a:r>
              <a:rPr lang="en" sz="2300" b="1">
                <a:solidFill>
                  <a:schemeClr val="lt1"/>
                </a:solidFill>
              </a:rPr>
              <a:t>It should contain a clear statement of the objectives of research i.e., enough background should be given to make clear to the reader why the problem was considered worth investigating. </a:t>
            </a:r>
            <a:endParaRPr sz="2300" b="1">
              <a:solidFill>
                <a:schemeClr val="lt1"/>
              </a:solidFill>
            </a:endParaRPr>
          </a:p>
          <a:p>
            <a:pPr marL="457200" lvl="0" indent="-374650" algn="l" rtl="0">
              <a:spcBef>
                <a:spcPts val="0"/>
              </a:spcBef>
              <a:spcAft>
                <a:spcPts val="0"/>
              </a:spcAft>
              <a:buClr>
                <a:schemeClr val="lt1"/>
              </a:buClr>
              <a:buSzPts val="2300"/>
              <a:buChar char="●"/>
            </a:pPr>
            <a:r>
              <a:rPr lang="en" sz="2300" b="1">
                <a:solidFill>
                  <a:schemeClr val="lt1"/>
                </a:solidFill>
              </a:rPr>
              <a:t>A brief summary of other relevant research may also be stated so that the present study can be seen in that context. </a:t>
            </a:r>
            <a:endParaRPr sz="2300" b="1">
              <a:solidFill>
                <a:schemeClr val="lt1"/>
              </a:solidFill>
            </a:endParaRPr>
          </a:p>
          <a:p>
            <a:pPr marL="457200" lvl="0" indent="-374650" algn="l" rtl="0">
              <a:spcBef>
                <a:spcPts val="0"/>
              </a:spcBef>
              <a:spcAft>
                <a:spcPts val="0"/>
              </a:spcAft>
              <a:buClr>
                <a:schemeClr val="lt1"/>
              </a:buClr>
              <a:buSzPts val="2300"/>
              <a:buChar char="●"/>
            </a:pPr>
            <a:r>
              <a:rPr lang="en" sz="2300" b="1">
                <a:solidFill>
                  <a:schemeClr val="lt1"/>
                </a:solidFill>
              </a:rPr>
              <a:t>The hypotheses of study, if any, and the definitions of the major concepts employed in the study should be explicitly stated in the introduction of the report. </a:t>
            </a:r>
            <a:endParaRPr sz="15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10"/>
        <p:cNvGrpSpPr/>
        <p:nvPr/>
      </p:nvGrpSpPr>
      <p:grpSpPr>
        <a:xfrm>
          <a:off x="0" y="0"/>
          <a:ext cx="0" cy="0"/>
          <a:chOff x="0" y="0"/>
          <a:chExt cx="0" cy="0"/>
        </a:xfrm>
      </p:grpSpPr>
      <p:sp>
        <p:nvSpPr>
          <p:cNvPr id="411" name="Google Shape;411;p69"/>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(i) Introduction continued...</a:t>
            </a:r>
            <a:endParaRPr sz="2400" b="1">
              <a:solidFill>
                <a:srgbClr val="FFFFFF"/>
              </a:solidFill>
            </a:endParaRPr>
          </a:p>
        </p:txBody>
      </p:sp>
      <p:sp>
        <p:nvSpPr>
          <p:cNvPr id="412" name="Google Shape;412;p69"/>
          <p:cNvSpPr txBox="1"/>
          <p:nvPr/>
        </p:nvSpPr>
        <p:spPr>
          <a:xfrm>
            <a:off x="300550" y="769875"/>
            <a:ext cx="8686500" cy="3724800"/>
          </a:xfrm>
          <a:prstGeom prst="rect">
            <a:avLst/>
          </a:prstGeom>
          <a:noFill/>
          <a:ln>
            <a:noFill/>
          </a:ln>
        </p:spPr>
        <p:txBody>
          <a:bodyPr spcFirstLastPara="1" wrap="square" lIns="91425" tIns="91425" rIns="91425" bIns="91425" anchor="t" anchorCtr="0">
            <a:spAutoFit/>
          </a:bodyPr>
          <a:lstStyle/>
          <a:p>
            <a:pPr marL="457200" lvl="0" indent="-374650" algn="l" rtl="0">
              <a:spcBef>
                <a:spcPts val="0"/>
              </a:spcBef>
              <a:spcAft>
                <a:spcPts val="0"/>
              </a:spcAft>
              <a:buClr>
                <a:schemeClr val="lt1"/>
              </a:buClr>
              <a:buSzPts val="2300"/>
              <a:buChar char="●"/>
            </a:pPr>
            <a:r>
              <a:rPr lang="en" sz="2300" b="1">
                <a:solidFill>
                  <a:schemeClr val="lt1"/>
                </a:solidFill>
              </a:rPr>
              <a:t>The methodology adopted in conducting the study must be fully explained. </a:t>
            </a:r>
            <a:endParaRPr sz="2300" b="1">
              <a:solidFill>
                <a:schemeClr val="lt1"/>
              </a:solidFill>
            </a:endParaRPr>
          </a:p>
          <a:p>
            <a:pPr marL="457200" lvl="0" indent="-374650" algn="l" rtl="0">
              <a:spcBef>
                <a:spcPts val="0"/>
              </a:spcBef>
              <a:spcAft>
                <a:spcPts val="0"/>
              </a:spcAft>
              <a:buClr>
                <a:schemeClr val="lt1"/>
              </a:buClr>
              <a:buSzPts val="2300"/>
              <a:buChar char="●"/>
            </a:pPr>
            <a:r>
              <a:rPr lang="en" sz="2300" b="1">
                <a:solidFill>
                  <a:schemeClr val="lt1"/>
                </a:solidFill>
              </a:rPr>
              <a:t>The scientific reader would like to know in detail about such thing: </a:t>
            </a:r>
            <a:endParaRPr sz="2300" b="1">
              <a:solidFill>
                <a:schemeClr val="lt1"/>
              </a:solidFill>
            </a:endParaRPr>
          </a:p>
          <a:p>
            <a:pPr marL="457200" lvl="0" indent="-374650" algn="l" rtl="0">
              <a:spcBef>
                <a:spcPts val="0"/>
              </a:spcBef>
              <a:spcAft>
                <a:spcPts val="0"/>
              </a:spcAft>
              <a:buClr>
                <a:schemeClr val="lt1"/>
              </a:buClr>
              <a:buSzPts val="2300"/>
              <a:buChar char="●"/>
            </a:pPr>
            <a:r>
              <a:rPr lang="en" sz="2300" b="1">
                <a:solidFill>
                  <a:schemeClr val="lt1"/>
                </a:solidFill>
              </a:rPr>
              <a:t>How was the study carried out? </a:t>
            </a:r>
            <a:endParaRPr sz="2300" b="1">
              <a:solidFill>
                <a:schemeClr val="lt1"/>
              </a:solidFill>
            </a:endParaRPr>
          </a:p>
          <a:p>
            <a:pPr marL="457200" lvl="0" indent="-374650" algn="l" rtl="0">
              <a:spcBef>
                <a:spcPts val="0"/>
              </a:spcBef>
              <a:spcAft>
                <a:spcPts val="0"/>
              </a:spcAft>
              <a:buClr>
                <a:schemeClr val="lt1"/>
              </a:buClr>
              <a:buSzPts val="2300"/>
              <a:buChar char="●"/>
            </a:pPr>
            <a:r>
              <a:rPr lang="en" sz="2300" b="1">
                <a:solidFill>
                  <a:schemeClr val="lt1"/>
                </a:solidFill>
              </a:rPr>
              <a:t>What was its basic design? If the study was an experimental one, then what were the experimental manipulations? </a:t>
            </a:r>
            <a:endParaRPr sz="2300" b="1">
              <a:solidFill>
                <a:schemeClr val="lt1"/>
              </a:solidFill>
            </a:endParaRPr>
          </a:p>
          <a:p>
            <a:pPr marL="457200" lvl="0" indent="-374650" algn="l" rtl="0">
              <a:spcBef>
                <a:spcPts val="0"/>
              </a:spcBef>
              <a:spcAft>
                <a:spcPts val="0"/>
              </a:spcAft>
              <a:buClr>
                <a:schemeClr val="lt1"/>
              </a:buClr>
              <a:buSzPts val="2300"/>
              <a:buChar char="●"/>
            </a:pPr>
            <a:r>
              <a:rPr lang="en" sz="2300" b="1">
                <a:solidFill>
                  <a:schemeClr val="lt1"/>
                </a:solidFill>
              </a:rPr>
              <a:t>If the data were collected by means of questionnaires or interviews, then exactly what questions were asked</a:t>
            </a:r>
            <a:endParaRPr sz="15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16"/>
        <p:cNvGrpSpPr/>
        <p:nvPr/>
      </p:nvGrpSpPr>
      <p:grpSpPr>
        <a:xfrm>
          <a:off x="0" y="0"/>
          <a:ext cx="0" cy="0"/>
          <a:chOff x="0" y="0"/>
          <a:chExt cx="0" cy="0"/>
        </a:xfrm>
      </p:grpSpPr>
      <p:sp>
        <p:nvSpPr>
          <p:cNvPr id="417" name="Google Shape;417;p70"/>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(i) Introduction continued...</a:t>
            </a:r>
            <a:endParaRPr sz="2400" b="1">
              <a:solidFill>
                <a:srgbClr val="FFFFFF"/>
              </a:solidFill>
            </a:endParaRPr>
          </a:p>
        </p:txBody>
      </p:sp>
      <p:sp>
        <p:nvSpPr>
          <p:cNvPr id="418" name="Google Shape;418;p70"/>
          <p:cNvSpPr txBox="1"/>
          <p:nvPr/>
        </p:nvSpPr>
        <p:spPr>
          <a:xfrm>
            <a:off x="300550" y="769875"/>
            <a:ext cx="8686500" cy="41868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Clr>
                <a:schemeClr val="lt1"/>
              </a:buClr>
              <a:buSzPts val="2000"/>
              <a:buChar char="●"/>
            </a:pPr>
            <a:r>
              <a:rPr lang="en" sz="2000" b="1">
                <a:solidFill>
                  <a:schemeClr val="lt1"/>
                </a:solidFill>
              </a:rPr>
              <a:t> If measurements were based on observation, then </a:t>
            </a:r>
            <a:endParaRPr sz="2000" b="1">
              <a:solidFill>
                <a:schemeClr val="lt1"/>
              </a:solidFill>
            </a:endParaRPr>
          </a:p>
          <a:p>
            <a:pPr marL="457200" lvl="0" indent="-355600" algn="l" rtl="0">
              <a:spcBef>
                <a:spcPts val="0"/>
              </a:spcBef>
              <a:spcAft>
                <a:spcPts val="0"/>
              </a:spcAft>
              <a:buClr>
                <a:schemeClr val="lt1"/>
              </a:buClr>
              <a:buSzPts val="2000"/>
              <a:buChar char="●"/>
            </a:pPr>
            <a:r>
              <a:rPr lang="en" sz="2000" b="1">
                <a:solidFill>
                  <a:schemeClr val="lt1"/>
                </a:solidFill>
              </a:rPr>
              <a:t>what instructions were given to the observers? </a:t>
            </a:r>
            <a:endParaRPr sz="2000" b="1">
              <a:solidFill>
                <a:schemeClr val="lt1"/>
              </a:solidFill>
            </a:endParaRPr>
          </a:p>
          <a:p>
            <a:pPr marL="457200" lvl="0" indent="-355600" algn="l" rtl="0">
              <a:spcBef>
                <a:spcPts val="0"/>
              </a:spcBef>
              <a:spcAft>
                <a:spcPts val="0"/>
              </a:spcAft>
              <a:buClr>
                <a:schemeClr val="lt1"/>
              </a:buClr>
              <a:buSzPts val="2000"/>
              <a:buChar char="●"/>
            </a:pPr>
            <a:r>
              <a:rPr lang="en" sz="2000" b="1">
                <a:solidFill>
                  <a:schemeClr val="lt1"/>
                </a:solidFill>
              </a:rPr>
              <a:t>Regarding the sample used in the study the reader should be told: </a:t>
            </a:r>
            <a:endParaRPr sz="2000" b="1">
              <a:solidFill>
                <a:schemeClr val="lt1"/>
              </a:solidFill>
            </a:endParaRPr>
          </a:p>
          <a:p>
            <a:pPr marL="914400" lvl="1" indent="-355600" algn="l" rtl="0">
              <a:spcBef>
                <a:spcPts val="0"/>
              </a:spcBef>
              <a:spcAft>
                <a:spcPts val="0"/>
              </a:spcAft>
              <a:buClr>
                <a:schemeClr val="lt1"/>
              </a:buClr>
              <a:buSzPts val="2000"/>
              <a:buChar char="○"/>
            </a:pPr>
            <a:r>
              <a:rPr lang="en" sz="2000" b="1">
                <a:solidFill>
                  <a:schemeClr val="lt1"/>
                </a:solidFill>
              </a:rPr>
              <a:t>Who were the subjects? </a:t>
            </a:r>
            <a:endParaRPr sz="2000" b="1">
              <a:solidFill>
                <a:schemeClr val="lt1"/>
              </a:solidFill>
            </a:endParaRPr>
          </a:p>
          <a:p>
            <a:pPr marL="914400" lvl="1" indent="-355600" algn="l" rtl="0">
              <a:spcBef>
                <a:spcPts val="0"/>
              </a:spcBef>
              <a:spcAft>
                <a:spcPts val="0"/>
              </a:spcAft>
              <a:buClr>
                <a:schemeClr val="lt1"/>
              </a:buClr>
              <a:buSzPts val="2000"/>
              <a:buChar char="○"/>
            </a:pPr>
            <a:r>
              <a:rPr lang="en" sz="2000" b="1">
                <a:solidFill>
                  <a:schemeClr val="lt1"/>
                </a:solidFill>
              </a:rPr>
              <a:t>How many were there? </a:t>
            </a:r>
            <a:endParaRPr sz="2000" b="1">
              <a:solidFill>
                <a:schemeClr val="lt1"/>
              </a:solidFill>
            </a:endParaRPr>
          </a:p>
          <a:p>
            <a:pPr marL="914400" lvl="1" indent="-355600" algn="l" rtl="0">
              <a:spcBef>
                <a:spcPts val="0"/>
              </a:spcBef>
              <a:spcAft>
                <a:spcPts val="0"/>
              </a:spcAft>
              <a:buClr>
                <a:schemeClr val="lt1"/>
              </a:buClr>
              <a:buSzPts val="2000"/>
              <a:buChar char="○"/>
            </a:pPr>
            <a:r>
              <a:rPr lang="en" sz="2000" b="1">
                <a:solidFill>
                  <a:schemeClr val="lt1"/>
                </a:solidFill>
              </a:rPr>
              <a:t>How were they selected? All these questions are crucial for estimating the probable limits of generalizability of the findings. </a:t>
            </a:r>
            <a:endParaRPr sz="2000" b="1">
              <a:solidFill>
                <a:schemeClr val="lt1"/>
              </a:solidFill>
            </a:endParaRPr>
          </a:p>
          <a:p>
            <a:pPr marL="457200" lvl="0" indent="-355600" algn="l" rtl="0">
              <a:spcBef>
                <a:spcPts val="0"/>
              </a:spcBef>
              <a:spcAft>
                <a:spcPts val="0"/>
              </a:spcAft>
              <a:buClr>
                <a:schemeClr val="lt1"/>
              </a:buClr>
              <a:buSzPts val="2000"/>
              <a:buChar char="●"/>
            </a:pPr>
            <a:r>
              <a:rPr lang="en" sz="2000" b="1">
                <a:solidFill>
                  <a:schemeClr val="lt1"/>
                </a:solidFill>
              </a:rPr>
              <a:t>The statistical analysis adopted must also be clearly stated. In addition to all this, the scope of the study should be stated and the boundary lines be demarcated. </a:t>
            </a:r>
            <a:endParaRPr sz="2000" b="1">
              <a:solidFill>
                <a:schemeClr val="lt1"/>
              </a:solidFill>
            </a:endParaRPr>
          </a:p>
          <a:p>
            <a:pPr marL="457200" lvl="0" indent="-355600" algn="l" rtl="0">
              <a:spcBef>
                <a:spcPts val="0"/>
              </a:spcBef>
              <a:spcAft>
                <a:spcPts val="0"/>
              </a:spcAft>
              <a:buClr>
                <a:schemeClr val="lt1"/>
              </a:buClr>
              <a:buSzPts val="2000"/>
              <a:buChar char="●"/>
            </a:pPr>
            <a:r>
              <a:rPr lang="en" sz="2000" b="1">
                <a:solidFill>
                  <a:schemeClr val="lt1"/>
                </a:solidFill>
              </a:rPr>
              <a:t>The various limitations, under which the research project was completed, must also be narrated. </a:t>
            </a:r>
            <a:endParaRPr sz="12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22"/>
        <p:cNvGrpSpPr/>
        <p:nvPr/>
      </p:nvGrpSpPr>
      <p:grpSpPr>
        <a:xfrm>
          <a:off x="0" y="0"/>
          <a:ext cx="0" cy="0"/>
          <a:chOff x="0" y="0"/>
          <a:chExt cx="0" cy="0"/>
        </a:xfrm>
      </p:grpSpPr>
      <p:sp>
        <p:nvSpPr>
          <p:cNvPr id="423" name="Google Shape;423;p71"/>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(ii) Statement of findings and recommendations:</a:t>
            </a:r>
            <a:endParaRPr sz="2400" b="1">
              <a:solidFill>
                <a:srgbClr val="FFFFFF"/>
              </a:solidFill>
            </a:endParaRPr>
          </a:p>
        </p:txBody>
      </p:sp>
      <p:sp>
        <p:nvSpPr>
          <p:cNvPr id="424" name="Google Shape;424;p71"/>
          <p:cNvSpPr txBox="1"/>
          <p:nvPr/>
        </p:nvSpPr>
        <p:spPr>
          <a:xfrm>
            <a:off x="300550" y="769875"/>
            <a:ext cx="8686500" cy="2493600"/>
          </a:xfrm>
          <a:prstGeom prst="rect">
            <a:avLst/>
          </a:prstGeom>
          <a:noFill/>
          <a:ln>
            <a:noFill/>
          </a:ln>
        </p:spPr>
        <p:txBody>
          <a:bodyPr spcFirstLastPara="1" wrap="square" lIns="91425" tIns="91425" rIns="91425" bIns="91425" anchor="t" anchorCtr="0">
            <a:spAutoFit/>
          </a:bodyPr>
          <a:lstStyle/>
          <a:p>
            <a:pPr marL="457200" lvl="0" indent="-387350" algn="l" rtl="0">
              <a:spcBef>
                <a:spcPts val="0"/>
              </a:spcBef>
              <a:spcAft>
                <a:spcPts val="0"/>
              </a:spcAft>
              <a:buClr>
                <a:srgbClr val="FFFFFF"/>
              </a:buClr>
              <a:buSzPts val="2500"/>
              <a:buChar char="●"/>
            </a:pPr>
            <a:r>
              <a:rPr lang="en" sz="2500" b="1">
                <a:solidFill>
                  <a:srgbClr val="FFFFFF"/>
                </a:solidFill>
              </a:rPr>
              <a:t>After introduction, the research report must contain a statement of findings and recommendations in </a:t>
            </a:r>
            <a:r>
              <a:rPr lang="en" sz="2500" b="1">
                <a:solidFill>
                  <a:srgbClr val="980000"/>
                </a:solidFill>
                <a:highlight>
                  <a:srgbClr val="FFFF00"/>
                </a:highlight>
              </a:rPr>
              <a:t>non-technical language</a:t>
            </a:r>
            <a:r>
              <a:rPr lang="en" sz="2500" b="1">
                <a:solidFill>
                  <a:srgbClr val="FFFFFF"/>
                </a:solidFill>
              </a:rPr>
              <a:t> so that it can be easily understood by all concerned. </a:t>
            </a:r>
            <a:endParaRPr sz="2500" b="1">
              <a:solidFill>
                <a:srgbClr val="FFFFFF"/>
              </a:solidFill>
            </a:endParaRPr>
          </a:p>
          <a:p>
            <a:pPr marL="457200" lvl="0" indent="-387350" algn="l" rtl="0">
              <a:spcBef>
                <a:spcPts val="0"/>
              </a:spcBef>
              <a:spcAft>
                <a:spcPts val="0"/>
              </a:spcAft>
              <a:buClr>
                <a:srgbClr val="FFFFFF"/>
              </a:buClr>
              <a:buSzPts val="2500"/>
              <a:buChar char="●"/>
            </a:pPr>
            <a:r>
              <a:rPr lang="en" sz="2500" b="1">
                <a:solidFill>
                  <a:srgbClr val="FFFFFF"/>
                </a:solidFill>
              </a:rPr>
              <a:t>If the findings happen to be extensive, at this point they should be put in the summarised form.</a:t>
            </a:r>
            <a:endParaRPr sz="2500" b="1">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199"/>
        <p:cNvGrpSpPr/>
        <p:nvPr/>
      </p:nvGrpSpPr>
      <p:grpSpPr>
        <a:xfrm>
          <a:off x="0" y="0"/>
          <a:ext cx="0" cy="0"/>
          <a:chOff x="0" y="0"/>
          <a:chExt cx="0" cy="0"/>
        </a:xfrm>
      </p:grpSpPr>
      <p:sp>
        <p:nvSpPr>
          <p:cNvPr id="200" name="Google Shape;200;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a:highlight>
                  <a:srgbClr val="FFE599"/>
                </a:highlight>
              </a:rPr>
              <a:t>Interpretation and Report writing continued….</a:t>
            </a:r>
            <a:endParaRPr>
              <a:highlight>
                <a:srgbClr val="FFE599"/>
              </a:highlight>
            </a:endParaRPr>
          </a:p>
        </p:txBody>
      </p:sp>
      <p:sp>
        <p:nvSpPr>
          <p:cNvPr id="201" name="Google Shape;201;p36"/>
          <p:cNvSpPr txBox="1"/>
          <p:nvPr/>
        </p:nvSpPr>
        <p:spPr>
          <a:xfrm>
            <a:off x="496875" y="1155750"/>
            <a:ext cx="8447100" cy="14160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Char char="●"/>
            </a:pPr>
            <a:r>
              <a:rPr lang="en" sz="2000"/>
              <a:t>All this analytical information and consequential inference(s) may well be communicated, preferably through research report, to the consumers of research results who may be either an individual or a group of individuals or some public/private organisation.</a:t>
            </a:r>
            <a:endParaRPr sz="2000"/>
          </a:p>
        </p:txBody>
      </p:sp>
      <p:pic>
        <p:nvPicPr>
          <p:cNvPr id="202" name="Google Shape;202;p36"/>
          <p:cNvPicPr preferRelativeResize="0"/>
          <p:nvPr/>
        </p:nvPicPr>
        <p:blipFill rotWithShape="1">
          <a:blip r:embed="rId3">
            <a:alphaModFix/>
          </a:blip>
          <a:srcRect l="43987"/>
          <a:stretch/>
        </p:blipFill>
        <p:spPr>
          <a:xfrm>
            <a:off x="6858379" y="2876550"/>
            <a:ext cx="2285624" cy="22669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28"/>
        <p:cNvGrpSpPr/>
        <p:nvPr/>
      </p:nvGrpSpPr>
      <p:grpSpPr>
        <a:xfrm>
          <a:off x="0" y="0"/>
          <a:ext cx="0" cy="0"/>
          <a:chOff x="0" y="0"/>
          <a:chExt cx="0" cy="0"/>
        </a:xfrm>
      </p:grpSpPr>
      <p:sp>
        <p:nvSpPr>
          <p:cNvPr id="429" name="Google Shape;429;p72"/>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(iii) The results:</a:t>
            </a:r>
            <a:endParaRPr sz="2400" b="1">
              <a:solidFill>
                <a:srgbClr val="FFFFFF"/>
              </a:solidFill>
            </a:endParaRPr>
          </a:p>
        </p:txBody>
      </p:sp>
      <p:sp>
        <p:nvSpPr>
          <p:cNvPr id="430" name="Google Shape;430;p72"/>
          <p:cNvSpPr txBox="1"/>
          <p:nvPr/>
        </p:nvSpPr>
        <p:spPr>
          <a:xfrm>
            <a:off x="300550" y="769875"/>
            <a:ext cx="8686500" cy="39096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Clr>
                <a:srgbClr val="FFFFFF"/>
              </a:buClr>
              <a:buSzPts val="2200"/>
              <a:buChar char="●"/>
            </a:pPr>
            <a:r>
              <a:rPr lang="en" sz="2200" b="1">
                <a:solidFill>
                  <a:srgbClr val="FFFFFF"/>
                </a:solidFill>
              </a:rPr>
              <a:t>A detailed presentation of the findings of the study, with supporting data in the form of tables and charts together with a validation of results, is the next step in writing the main text of the report. </a:t>
            </a:r>
            <a:endParaRPr sz="2200" b="1">
              <a:solidFill>
                <a:srgbClr val="FFFFFF"/>
              </a:solidFill>
            </a:endParaRPr>
          </a:p>
          <a:p>
            <a:pPr marL="457200" lvl="0" indent="-368300" algn="l" rtl="0">
              <a:spcBef>
                <a:spcPts val="0"/>
              </a:spcBef>
              <a:spcAft>
                <a:spcPts val="0"/>
              </a:spcAft>
              <a:buClr>
                <a:srgbClr val="FFFFFF"/>
              </a:buClr>
              <a:buSzPts val="2200"/>
              <a:buChar char="●"/>
            </a:pPr>
            <a:r>
              <a:rPr lang="en" sz="2200" b="1">
                <a:solidFill>
                  <a:srgbClr val="FFFFFF"/>
                </a:solidFill>
              </a:rPr>
              <a:t>This generally comprises the main body of the report, extending over several chapters. </a:t>
            </a:r>
            <a:endParaRPr sz="2200" b="1">
              <a:solidFill>
                <a:srgbClr val="FFFFFF"/>
              </a:solidFill>
            </a:endParaRPr>
          </a:p>
          <a:p>
            <a:pPr marL="457200" lvl="0" indent="-368300" algn="l" rtl="0">
              <a:spcBef>
                <a:spcPts val="0"/>
              </a:spcBef>
              <a:spcAft>
                <a:spcPts val="0"/>
              </a:spcAft>
              <a:buClr>
                <a:srgbClr val="FFFFFF"/>
              </a:buClr>
              <a:buSzPts val="2200"/>
              <a:buChar char="●"/>
            </a:pPr>
            <a:r>
              <a:rPr lang="en" sz="2200" b="1">
                <a:solidFill>
                  <a:srgbClr val="FFFFFF"/>
                </a:solidFill>
              </a:rPr>
              <a:t>The result section of the report should contain statistical summaries and reductions of the data rather than the raw data. </a:t>
            </a:r>
            <a:endParaRPr sz="2200" b="1">
              <a:solidFill>
                <a:srgbClr val="FFFFFF"/>
              </a:solidFill>
            </a:endParaRPr>
          </a:p>
          <a:p>
            <a:pPr marL="457200" lvl="0" indent="-368300" algn="l" rtl="0">
              <a:spcBef>
                <a:spcPts val="0"/>
              </a:spcBef>
              <a:spcAft>
                <a:spcPts val="0"/>
              </a:spcAft>
              <a:buClr>
                <a:srgbClr val="FFFFFF"/>
              </a:buClr>
              <a:buSzPts val="2200"/>
              <a:buChar char="●"/>
            </a:pPr>
            <a:r>
              <a:rPr lang="en" sz="2200" b="1">
                <a:solidFill>
                  <a:srgbClr val="FFFFFF"/>
                </a:solidFill>
              </a:rPr>
              <a:t>All the results should be presented in logical sequence and splitted into readily identifiable sections.</a:t>
            </a:r>
            <a:endParaRPr sz="2200" b="1">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34"/>
        <p:cNvGrpSpPr/>
        <p:nvPr/>
      </p:nvGrpSpPr>
      <p:grpSpPr>
        <a:xfrm>
          <a:off x="0" y="0"/>
          <a:ext cx="0" cy="0"/>
          <a:chOff x="0" y="0"/>
          <a:chExt cx="0" cy="0"/>
        </a:xfrm>
      </p:grpSpPr>
      <p:sp>
        <p:nvSpPr>
          <p:cNvPr id="435" name="Google Shape;435;p73"/>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(iii) The results continued...</a:t>
            </a:r>
            <a:endParaRPr sz="2400" b="1">
              <a:solidFill>
                <a:srgbClr val="FFFFFF"/>
              </a:solidFill>
            </a:endParaRPr>
          </a:p>
        </p:txBody>
      </p:sp>
      <p:sp>
        <p:nvSpPr>
          <p:cNvPr id="436" name="Google Shape;436;p73"/>
          <p:cNvSpPr txBox="1"/>
          <p:nvPr/>
        </p:nvSpPr>
        <p:spPr>
          <a:xfrm>
            <a:off x="300550" y="769875"/>
            <a:ext cx="8686500" cy="39096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Clr>
                <a:srgbClr val="FFFFFF"/>
              </a:buClr>
              <a:buSzPts val="2200"/>
              <a:buChar char="●"/>
            </a:pPr>
            <a:r>
              <a:rPr lang="en" sz="2200" b="1">
                <a:solidFill>
                  <a:srgbClr val="FFFFFF"/>
                </a:solidFill>
              </a:rPr>
              <a:t>All relevant results must find a place in the report. But how one is to decide about what is relevant is the basic question. </a:t>
            </a:r>
            <a:endParaRPr sz="2200" b="1">
              <a:solidFill>
                <a:srgbClr val="FFFFFF"/>
              </a:solidFill>
            </a:endParaRPr>
          </a:p>
          <a:p>
            <a:pPr marL="457200" lvl="0" indent="-368300" algn="l" rtl="0">
              <a:spcBef>
                <a:spcPts val="0"/>
              </a:spcBef>
              <a:spcAft>
                <a:spcPts val="0"/>
              </a:spcAft>
              <a:buClr>
                <a:srgbClr val="FFFFFF"/>
              </a:buClr>
              <a:buSzPts val="2200"/>
              <a:buChar char="●"/>
            </a:pPr>
            <a:r>
              <a:rPr lang="en" sz="2200" b="1">
                <a:solidFill>
                  <a:srgbClr val="FFFFFF"/>
                </a:solidFill>
              </a:rPr>
              <a:t>Quite often guidance comes primarily from the research problem and from the hypotheses, if any, with which the study was concerned. </a:t>
            </a:r>
            <a:endParaRPr sz="2200" b="1">
              <a:solidFill>
                <a:srgbClr val="FFFFFF"/>
              </a:solidFill>
            </a:endParaRPr>
          </a:p>
          <a:p>
            <a:pPr marL="457200" lvl="0" indent="-368300" algn="l" rtl="0">
              <a:spcBef>
                <a:spcPts val="0"/>
              </a:spcBef>
              <a:spcAft>
                <a:spcPts val="0"/>
              </a:spcAft>
              <a:buClr>
                <a:srgbClr val="FFFFFF"/>
              </a:buClr>
              <a:buSzPts val="2200"/>
              <a:buChar char="●"/>
            </a:pPr>
            <a:r>
              <a:rPr lang="en" sz="2200" b="1">
                <a:solidFill>
                  <a:srgbClr val="FFFFFF"/>
                </a:solidFill>
              </a:rPr>
              <a:t>But ultimately the researcher must rely on his own judgement in deciding the outline of his report. </a:t>
            </a:r>
            <a:endParaRPr sz="2200" b="1">
              <a:solidFill>
                <a:srgbClr val="FFFFFF"/>
              </a:solidFill>
            </a:endParaRPr>
          </a:p>
          <a:p>
            <a:pPr marL="457200" lvl="0" indent="-368300" algn="l" rtl="0">
              <a:spcBef>
                <a:spcPts val="0"/>
              </a:spcBef>
              <a:spcAft>
                <a:spcPts val="0"/>
              </a:spcAft>
              <a:buClr>
                <a:srgbClr val="FFFFFF"/>
              </a:buClr>
              <a:buSzPts val="2200"/>
              <a:buChar char="●"/>
            </a:pPr>
            <a:r>
              <a:rPr lang="en" sz="2200" b="1">
                <a:solidFill>
                  <a:srgbClr val="FFFFFF"/>
                </a:solidFill>
              </a:rPr>
              <a:t>“Nevertheless, it is still necessary that he states clearly the problem with which he was concerned, the procedure by which he worked on the problem, the conclusions at which he arrived, and the bases for his conclusions</a:t>
            </a:r>
            <a:endParaRPr sz="2200" b="1">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40"/>
        <p:cNvGrpSpPr/>
        <p:nvPr/>
      </p:nvGrpSpPr>
      <p:grpSpPr>
        <a:xfrm>
          <a:off x="0" y="0"/>
          <a:ext cx="0" cy="0"/>
          <a:chOff x="0" y="0"/>
          <a:chExt cx="0" cy="0"/>
        </a:xfrm>
      </p:grpSpPr>
      <p:sp>
        <p:nvSpPr>
          <p:cNvPr id="441" name="Google Shape;441;p74"/>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(iv) The implications drawn from the results:</a:t>
            </a:r>
            <a:endParaRPr sz="2400" b="1">
              <a:solidFill>
                <a:srgbClr val="FFFFFF"/>
              </a:solidFill>
            </a:endParaRPr>
          </a:p>
        </p:txBody>
      </p:sp>
      <p:sp>
        <p:nvSpPr>
          <p:cNvPr id="442" name="Google Shape;442;p74"/>
          <p:cNvSpPr txBox="1"/>
          <p:nvPr/>
        </p:nvSpPr>
        <p:spPr>
          <a:xfrm>
            <a:off x="300550" y="769875"/>
            <a:ext cx="8686500" cy="2878200"/>
          </a:xfrm>
          <a:prstGeom prst="rect">
            <a:avLst/>
          </a:prstGeom>
          <a:noFill/>
          <a:ln>
            <a:noFill/>
          </a:ln>
        </p:spPr>
        <p:txBody>
          <a:bodyPr spcFirstLastPara="1" wrap="square" lIns="91425" tIns="91425" rIns="91425" bIns="91425" anchor="t" anchorCtr="0">
            <a:spAutoFit/>
          </a:bodyPr>
          <a:lstStyle/>
          <a:p>
            <a:pPr marL="457200" lvl="0" indent="-387350" algn="l" rtl="0">
              <a:spcBef>
                <a:spcPts val="0"/>
              </a:spcBef>
              <a:spcAft>
                <a:spcPts val="0"/>
              </a:spcAft>
              <a:buClr>
                <a:srgbClr val="FFFFFF"/>
              </a:buClr>
              <a:buSzPts val="2500"/>
              <a:buChar char="●"/>
            </a:pPr>
            <a:r>
              <a:rPr lang="en" sz="2500" b="1">
                <a:solidFill>
                  <a:srgbClr val="FFFFFF"/>
                </a:solidFill>
              </a:rPr>
              <a:t>Toward the end of the main text, the researcher should again put down the results of his research clearly and precisely. </a:t>
            </a:r>
            <a:endParaRPr sz="2500" b="1">
              <a:solidFill>
                <a:srgbClr val="FFFFFF"/>
              </a:solidFill>
            </a:endParaRPr>
          </a:p>
          <a:p>
            <a:pPr marL="457200" lvl="0" indent="-387350" algn="l" rtl="0">
              <a:spcBef>
                <a:spcPts val="0"/>
              </a:spcBef>
              <a:spcAft>
                <a:spcPts val="0"/>
              </a:spcAft>
              <a:buClr>
                <a:srgbClr val="FFFFFF"/>
              </a:buClr>
              <a:buSzPts val="2500"/>
              <a:buChar char="●"/>
            </a:pPr>
            <a:r>
              <a:rPr lang="en" sz="2500" b="1">
                <a:solidFill>
                  <a:srgbClr val="FFFFFF"/>
                </a:solidFill>
              </a:rPr>
              <a:t>He should, state the implications that flow from the results of the study, for the general reader is interested in the implications for understanding the human behaviour. </a:t>
            </a:r>
            <a:endParaRPr sz="2500" b="1">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46"/>
        <p:cNvGrpSpPr/>
        <p:nvPr/>
      </p:nvGrpSpPr>
      <p:grpSpPr>
        <a:xfrm>
          <a:off x="0" y="0"/>
          <a:ext cx="0" cy="0"/>
          <a:chOff x="0" y="0"/>
          <a:chExt cx="0" cy="0"/>
        </a:xfrm>
      </p:grpSpPr>
      <p:sp>
        <p:nvSpPr>
          <p:cNvPr id="447" name="Google Shape;447;p75"/>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(iv) The implications drawn from the results continued...</a:t>
            </a:r>
            <a:endParaRPr sz="2400" b="1">
              <a:solidFill>
                <a:srgbClr val="FFFFFF"/>
              </a:solidFill>
            </a:endParaRPr>
          </a:p>
        </p:txBody>
      </p:sp>
      <p:sp>
        <p:nvSpPr>
          <p:cNvPr id="448" name="Google Shape;448;p75"/>
          <p:cNvSpPr txBox="1"/>
          <p:nvPr/>
        </p:nvSpPr>
        <p:spPr>
          <a:xfrm>
            <a:off x="300550" y="769875"/>
            <a:ext cx="8686500" cy="4802400"/>
          </a:xfrm>
          <a:prstGeom prst="rect">
            <a:avLst/>
          </a:prstGeom>
          <a:noFill/>
          <a:ln>
            <a:noFill/>
          </a:ln>
        </p:spPr>
        <p:txBody>
          <a:bodyPr spcFirstLastPara="1" wrap="square" lIns="91425" tIns="91425" rIns="91425" bIns="91425" anchor="t" anchorCtr="0">
            <a:spAutoFit/>
          </a:bodyPr>
          <a:lstStyle/>
          <a:p>
            <a:pPr marL="457200" lvl="0" indent="-387350" algn="l" rtl="0">
              <a:spcBef>
                <a:spcPts val="0"/>
              </a:spcBef>
              <a:spcAft>
                <a:spcPts val="0"/>
              </a:spcAft>
              <a:buClr>
                <a:srgbClr val="FFFFFF"/>
              </a:buClr>
              <a:buSzPts val="2500"/>
              <a:buChar char="●"/>
            </a:pPr>
            <a:r>
              <a:rPr lang="en" sz="2500" b="1">
                <a:solidFill>
                  <a:srgbClr val="FFFFFF"/>
                </a:solidFill>
              </a:rPr>
              <a:t>(a) A statement of the inferences drawn from the present study which may be expected to apply in similar circumstances. </a:t>
            </a:r>
            <a:endParaRPr sz="2500" b="1">
              <a:solidFill>
                <a:srgbClr val="FFFFFF"/>
              </a:solidFill>
            </a:endParaRPr>
          </a:p>
          <a:p>
            <a:pPr marL="457200" lvl="0" indent="-387350" algn="l" rtl="0">
              <a:spcBef>
                <a:spcPts val="0"/>
              </a:spcBef>
              <a:spcAft>
                <a:spcPts val="0"/>
              </a:spcAft>
              <a:buClr>
                <a:srgbClr val="FFFFFF"/>
              </a:buClr>
              <a:buSzPts val="2500"/>
              <a:buChar char="●"/>
            </a:pPr>
            <a:r>
              <a:rPr lang="en" sz="2500" b="1">
                <a:solidFill>
                  <a:srgbClr val="FFFFFF"/>
                </a:solidFill>
              </a:rPr>
              <a:t>(b) The conditions of the present study which may limit the extent of legitimate generalizations of the inferences drawn from the study. </a:t>
            </a:r>
            <a:endParaRPr sz="2500" b="1">
              <a:solidFill>
                <a:srgbClr val="FFFFFF"/>
              </a:solidFill>
            </a:endParaRPr>
          </a:p>
          <a:p>
            <a:pPr marL="457200" lvl="0" indent="-387350" algn="l" rtl="0">
              <a:spcBef>
                <a:spcPts val="0"/>
              </a:spcBef>
              <a:spcAft>
                <a:spcPts val="0"/>
              </a:spcAft>
              <a:buClr>
                <a:srgbClr val="FFFFFF"/>
              </a:buClr>
              <a:buSzPts val="2500"/>
              <a:buChar char="●"/>
            </a:pPr>
            <a:r>
              <a:rPr lang="en" sz="2500" b="1">
                <a:solidFill>
                  <a:srgbClr val="FFFFFF"/>
                </a:solidFill>
              </a:rPr>
              <a:t>(c) Thc relevant questions that still remain unanswered or new questions raised by the study along with suggestions for the kind of research that would provide answers for them.</a:t>
            </a:r>
            <a:endParaRPr sz="2500" b="1">
              <a:solidFill>
                <a:srgbClr val="FFFFFF"/>
              </a:solidFill>
            </a:endParaRPr>
          </a:p>
          <a:p>
            <a:pPr marL="457200" lvl="0" indent="0" algn="l" rtl="0">
              <a:spcBef>
                <a:spcPts val="0"/>
              </a:spcBef>
              <a:spcAft>
                <a:spcPts val="0"/>
              </a:spcAft>
              <a:buNone/>
            </a:pPr>
            <a:endParaRPr sz="2500" b="1">
              <a:solidFill>
                <a:srgbClr val="FFFFFF"/>
              </a:solidFill>
            </a:endParaRPr>
          </a:p>
          <a:p>
            <a:pPr marL="457200" lvl="0" indent="-387350" algn="l" rtl="0">
              <a:spcBef>
                <a:spcPts val="0"/>
              </a:spcBef>
              <a:spcAft>
                <a:spcPts val="0"/>
              </a:spcAft>
              <a:buClr>
                <a:srgbClr val="FFFFFF"/>
              </a:buClr>
              <a:buSzPts val="2500"/>
              <a:buChar char="●"/>
            </a:pPr>
            <a:endParaRPr sz="2500" b="1">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52"/>
        <p:cNvGrpSpPr/>
        <p:nvPr/>
      </p:nvGrpSpPr>
      <p:grpSpPr>
        <a:xfrm>
          <a:off x="0" y="0"/>
          <a:ext cx="0" cy="0"/>
          <a:chOff x="0" y="0"/>
          <a:chExt cx="0" cy="0"/>
        </a:xfrm>
      </p:grpSpPr>
      <p:sp>
        <p:nvSpPr>
          <p:cNvPr id="453" name="Google Shape;453;p76"/>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(iv) The implications drawn from the results continued...</a:t>
            </a:r>
            <a:endParaRPr sz="2400" b="1">
              <a:solidFill>
                <a:srgbClr val="FFFFFF"/>
              </a:solidFill>
            </a:endParaRPr>
          </a:p>
        </p:txBody>
      </p:sp>
      <p:sp>
        <p:nvSpPr>
          <p:cNvPr id="454" name="Google Shape;454;p76"/>
          <p:cNvSpPr txBox="1"/>
          <p:nvPr/>
        </p:nvSpPr>
        <p:spPr>
          <a:xfrm>
            <a:off x="300550" y="769875"/>
            <a:ext cx="8686500" cy="4032900"/>
          </a:xfrm>
          <a:prstGeom prst="rect">
            <a:avLst/>
          </a:prstGeom>
          <a:noFill/>
          <a:ln>
            <a:noFill/>
          </a:ln>
        </p:spPr>
        <p:txBody>
          <a:bodyPr spcFirstLastPara="1" wrap="square" lIns="91425" tIns="91425" rIns="91425" bIns="91425" anchor="t" anchorCtr="0">
            <a:spAutoFit/>
          </a:bodyPr>
          <a:lstStyle/>
          <a:p>
            <a:pPr marL="457200" lvl="0" indent="-387350" algn="l" rtl="0">
              <a:spcBef>
                <a:spcPts val="0"/>
              </a:spcBef>
              <a:spcAft>
                <a:spcPts val="0"/>
              </a:spcAft>
              <a:buClr>
                <a:srgbClr val="FFFFFF"/>
              </a:buClr>
              <a:buSzPts val="2500"/>
              <a:buChar char="●"/>
            </a:pPr>
            <a:r>
              <a:rPr lang="en" sz="2500" b="1">
                <a:solidFill>
                  <a:srgbClr val="FFFFFF"/>
                </a:solidFill>
              </a:rPr>
              <a:t>It is considered a good practice to finish the report with a short conclusion which summarises and recapitulates the main points of the study. </a:t>
            </a:r>
            <a:endParaRPr sz="2500" b="1">
              <a:solidFill>
                <a:srgbClr val="FFFFFF"/>
              </a:solidFill>
            </a:endParaRPr>
          </a:p>
          <a:p>
            <a:pPr marL="457200" lvl="0" indent="-387350" algn="l" rtl="0">
              <a:spcBef>
                <a:spcPts val="0"/>
              </a:spcBef>
              <a:spcAft>
                <a:spcPts val="0"/>
              </a:spcAft>
              <a:buClr>
                <a:srgbClr val="FFFFFF"/>
              </a:buClr>
              <a:buSzPts val="2500"/>
              <a:buChar char="●"/>
            </a:pPr>
            <a:r>
              <a:rPr lang="en" sz="2500" b="1">
                <a:solidFill>
                  <a:srgbClr val="FFFFFF"/>
                </a:solidFill>
              </a:rPr>
              <a:t>The conclusion drawn from the study should be clearly related to the hypotheses that were stated in the introductory section. </a:t>
            </a:r>
            <a:endParaRPr sz="2500" b="1">
              <a:solidFill>
                <a:srgbClr val="FFFFFF"/>
              </a:solidFill>
            </a:endParaRPr>
          </a:p>
          <a:p>
            <a:pPr marL="457200" lvl="0" indent="-387350" algn="l" rtl="0">
              <a:spcBef>
                <a:spcPts val="0"/>
              </a:spcBef>
              <a:spcAft>
                <a:spcPts val="0"/>
              </a:spcAft>
              <a:buClr>
                <a:srgbClr val="FFFFFF"/>
              </a:buClr>
              <a:buSzPts val="2500"/>
              <a:buChar char="●"/>
            </a:pPr>
            <a:r>
              <a:rPr lang="en" sz="2500" b="1">
                <a:solidFill>
                  <a:srgbClr val="FFFFFF"/>
                </a:solidFill>
              </a:rPr>
              <a:t>At the same time, a forecast of the probable future of the subject and an indication of the kind of research which needs to be done in that particular field is useful and desirable. </a:t>
            </a:r>
            <a:endParaRPr sz="2500" b="1">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58"/>
        <p:cNvGrpSpPr/>
        <p:nvPr/>
      </p:nvGrpSpPr>
      <p:grpSpPr>
        <a:xfrm>
          <a:off x="0" y="0"/>
          <a:ext cx="0" cy="0"/>
          <a:chOff x="0" y="0"/>
          <a:chExt cx="0" cy="0"/>
        </a:xfrm>
      </p:grpSpPr>
      <p:sp>
        <p:nvSpPr>
          <p:cNvPr id="459" name="Google Shape;459;p77"/>
          <p:cNvSpPr txBox="1">
            <a:spLocks noGrp="1"/>
          </p:cNvSpPr>
          <p:nvPr>
            <p:ph type="title"/>
          </p:nvPr>
        </p:nvSpPr>
        <p:spPr>
          <a:xfrm>
            <a:off x="67600" y="1971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2307"/>
              <a:buFont typeface="Arial"/>
              <a:buNone/>
            </a:pPr>
            <a:r>
              <a:rPr lang="en" sz="2600" b="1">
                <a:solidFill>
                  <a:schemeClr val="lt1"/>
                </a:solidFill>
              </a:rPr>
              <a:t>(v) The summary:</a:t>
            </a:r>
            <a:endParaRPr sz="2400" b="1">
              <a:solidFill>
                <a:srgbClr val="FFFFFF"/>
              </a:solidFill>
            </a:endParaRPr>
          </a:p>
        </p:txBody>
      </p:sp>
      <p:sp>
        <p:nvSpPr>
          <p:cNvPr id="460" name="Google Shape;460;p77"/>
          <p:cNvSpPr txBox="1"/>
          <p:nvPr/>
        </p:nvSpPr>
        <p:spPr>
          <a:xfrm>
            <a:off x="300550" y="769875"/>
            <a:ext cx="8686500" cy="210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rgbClr val="FFFFFF"/>
                </a:solidFill>
              </a:rPr>
              <a:t>It has become customary to conclude the research report with a very brief summary, resting in brief the research problem, the methodology, the major findings and the major conclusions drawn from the research results</a:t>
            </a:r>
            <a:endParaRPr sz="2500" b="1">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64"/>
        <p:cNvGrpSpPr/>
        <p:nvPr/>
      </p:nvGrpSpPr>
      <p:grpSpPr>
        <a:xfrm>
          <a:off x="0" y="0"/>
          <a:ext cx="0" cy="0"/>
          <a:chOff x="0" y="0"/>
          <a:chExt cx="0" cy="0"/>
        </a:xfrm>
      </p:grpSpPr>
      <p:sp>
        <p:nvSpPr>
          <p:cNvPr id="465" name="Google Shape;465;p78"/>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760" b="1" dirty="0">
                <a:solidFill>
                  <a:srgbClr val="00FFFF"/>
                </a:solidFill>
              </a:rPr>
              <a:t>Types of reports: Research reports vary greatly in length and type</a:t>
            </a:r>
            <a:endParaRPr sz="3120" b="1" dirty="0">
              <a:solidFill>
                <a:srgbClr val="00FFFF"/>
              </a:solidFill>
            </a:endParaRPr>
          </a:p>
        </p:txBody>
      </p:sp>
      <p:sp>
        <p:nvSpPr>
          <p:cNvPr id="466" name="Google Shape;466;p78"/>
          <p:cNvSpPr txBox="1"/>
          <p:nvPr/>
        </p:nvSpPr>
        <p:spPr>
          <a:xfrm>
            <a:off x="599430" y="1556672"/>
            <a:ext cx="7346100" cy="193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2500" b="1" dirty="0">
                <a:solidFill>
                  <a:srgbClr val="00FFFF"/>
                </a:solidFill>
              </a:rPr>
              <a:t>(A) Technical Report</a:t>
            </a:r>
            <a:endParaRPr sz="2500" b="1" dirty="0">
              <a:solidFill>
                <a:srgbClr val="00FFFF"/>
              </a:solidFill>
            </a:endParaRPr>
          </a:p>
          <a:p>
            <a:pPr marL="0" lvl="0" indent="0" algn="l" rtl="0">
              <a:spcBef>
                <a:spcPts val="0"/>
              </a:spcBef>
              <a:spcAft>
                <a:spcPts val="0"/>
              </a:spcAft>
              <a:buClr>
                <a:schemeClr val="dk1"/>
              </a:buClr>
              <a:buSzPts val="1100"/>
              <a:buFont typeface="Arial"/>
              <a:buNone/>
            </a:pPr>
            <a:endParaRPr sz="2500" b="1" dirty="0">
              <a:solidFill>
                <a:srgbClr val="00FFFF"/>
              </a:solidFill>
            </a:endParaRPr>
          </a:p>
          <a:p>
            <a:pPr marL="0" lvl="0" indent="0" algn="l" rtl="0">
              <a:spcBef>
                <a:spcPts val="0"/>
              </a:spcBef>
              <a:spcAft>
                <a:spcPts val="0"/>
              </a:spcAft>
              <a:buClr>
                <a:schemeClr val="dk1"/>
              </a:buClr>
              <a:buSzPts val="1100"/>
              <a:buFont typeface="Arial"/>
              <a:buNone/>
            </a:pPr>
            <a:r>
              <a:rPr lang="en" sz="2500" b="1" dirty="0">
                <a:solidFill>
                  <a:srgbClr val="00FFFF"/>
                </a:solidFill>
              </a:rPr>
              <a:t>(B) Popular Report</a:t>
            </a:r>
            <a:endParaRPr sz="2500" b="1" dirty="0">
              <a:solidFill>
                <a:srgbClr val="00FFFF"/>
              </a:solidFill>
            </a:endParaRPr>
          </a:p>
          <a:p>
            <a:pPr marL="0" lvl="0" indent="0" algn="l" rtl="0">
              <a:spcBef>
                <a:spcPts val="0"/>
              </a:spcBef>
              <a:spcAft>
                <a:spcPts val="0"/>
              </a:spcAft>
              <a:buClr>
                <a:schemeClr val="dk1"/>
              </a:buClr>
              <a:buSzPts val="1100"/>
              <a:buFont typeface="Arial"/>
              <a:buNone/>
            </a:pPr>
            <a:endParaRPr sz="2500" b="1" dirty="0">
              <a:solidFill>
                <a:srgbClr val="00FFFF"/>
              </a:solidFill>
            </a:endParaRPr>
          </a:p>
          <a:p>
            <a:pPr marL="0" lvl="0" indent="0" algn="l" rtl="0">
              <a:spcBef>
                <a:spcPts val="0"/>
              </a:spcBef>
              <a:spcAft>
                <a:spcPts val="0"/>
              </a:spcAft>
              <a:buNone/>
            </a:pPr>
            <a:endParaRPr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70"/>
        <p:cNvGrpSpPr/>
        <p:nvPr/>
      </p:nvGrpSpPr>
      <p:grpSpPr>
        <a:xfrm>
          <a:off x="0" y="0"/>
          <a:ext cx="0" cy="0"/>
          <a:chOff x="0" y="0"/>
          <a:chExt cx="0" cy="0"/>
        </a:xfrm>
      </p:grpSpPr>
      <p:sp>
        <p:nvSpPr>
          <p:cNvPr id="471" name="Google Shape;471;p79"/>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760" b="1">
                <a:solidFill>
                  <a:srgbClr val="00FFFF"/>
                </a:solidFill>
              </a:rPr>
              <a:t>Types of reports continued….</a:t>
            </a:r>
            <a:endParaRPr sz="3120" b="1">
              <a:solidFill>
                <a:srgbClr val="00FFFF"/>
              </a:solidFill>
            </a:endParaRPr>
          </a:p>
        </p:txBody>
      </p:sp>
      <p:sp>
        <p:nvSpPr>
          <p:cNvPr id="472" name="Google Shape;472;p79"/>
          <p:cNvSpPr txBox="1"/>
          <p:nvPr/>
        </p:nvSpPr>
        <p:spPr>
          <a:xfrm>
            <a:off x="150525" y="1483100"/>
            <a:ext cx="8993400" cy="326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00FFFF"/>
                </a:solidFill>
              </a:rPr>
              <a:t>i. Business Reports in the letters form, just one or two pages in length.</a:t>
            </a:r>
            <a:endParaRPr sz="2000" b="1">
              <a:solidFill>
                <a:srgbClr val="00FFFF"/>
              </a:solidFill>
            </a:endParaRPr>
          </a:p>
          <a:p>
            <a:pPr marL="0" lvl="0" indent="0" algn="l" rtl="0">
              <a:spcBef>
                <a:spcPts val="0"/>
              </a:spcBef>
              <a:spcAft>
                <a:spcPts val="0"/>
              </a:spcAft>
              <a:buNone/>
            </a:pPr>
            <a:endParaRPr sz="2000" b="1">
              <a:solidFill>
                <a:srgbClr val="00FFFF"/>
              </a:solidFill>
            </a:endParaRPr>
          </a:p>
          <a:p>
            <a:pPr marL="0" lvl="0" indent="0" algn="l" rtl="0">
              <a:spcBef>
                <a:spcPts val="0"/>
              </a:spcBef>
              <a:spcAft>
                <a:spcPts val="0"/>
              </a:spcAft>
              <a:buNone/>
            </a:pPr>
            <a:r>
              <a:rPr lang="en" sz="2000" b="1">
                <a:solidFill>
                  <a:srgbClr val="00FFFF"/>
                </a:solidFill>
              </a:rPr>
              <a:t>ii.  Banks, insurance organisations and financial institutions are generally fond of the short balance-sheet type of tabulation for their annual reports to their customers and shareholders.</a:t>
            </a:r>
            <a:endParaRPr sz="2000" b="1">
              <a:solidFill>
                <a:srgbClr val="00FFFF"/>
              </a:solidFill>
            </a:endParaRPr>
          </a:p>
          <a:p>
            <a:pPr marL="0" lvl="0" indent="0" algn="l" rtl="0">
              <a:spcBef>
                <a:spcPts val="0"/>
              </a:spcBef>
              <a:spcAft>
                <a:spcPts val="0"/>
              </a:spcAft>
              <a:buNone/>
            </a:pPr>
            <a:endParaRPr sz="2000" b="1">
              <a:solidFill>
                <a:srgbClr val="00FFFF"/>
              </a:solidFill>
            </a:endParaRPr>
          </a:p>
          <a:p>
            <a:pPr marL="0" lvl="0" indent="0" algn="l" rtl="0">
              <a:spcBef>
                <a:spcPts val="0"/>
              </a:spcBef>
              <a:spcAft>
                <a:spcPts val="0"/>
              </a:spcAft>
              <a:buNone/>
            </a:pPr>
            <a:r>
              <a:rPr lang="en" sz="2000" b="1">
                <a:solidFill>
                  <a:srgbClr val="00FFFF"/>
                </a:solidFill>
              </a:rPr>
              <a:t>Iii.  Mathematicians prefer to write the results of their investigations in the form of algebraic notations. </a:t>
            </a:r>
            <a:endParaRPr sz="2000" b="1">
              <a:solidFill>
                <a:srgbClr val="00FFFF"/>
              </a:solidFill>
            </a:endParaRPr>
          </a:p>
          <a:p>
            <a:pPr marL="0" lvl="0" indent="0" algn="l" rtl="0">
              <a:spcBef>
                <a:spcPts val="0"/>
              </a:spcBef>
              <a:spcAft>
                <a:spcPts val="0"/>
              </a:spcAft>
              <a:buNone/>
            </a:pPr>
            <a:endParaRPr sz="2000" b="1">
              <a:solidFill>
                <a:srgbClr val="00FFFF"/>
              </a:solidFill>
            </a:endParaRPr>
          </a:p>
          <a:p>
            <a:pPr marL="0" lvl="0" indent="0" algn="l" rtl="0">
              <a:spcBef>
                <a:spcPts val="0"/>
              </a:spcBef>
              <a:spcAft>
                <a:spcPts val="0"/>
              </a:spcAft>
              <a:buNone/>
            </a:pPr>
            <a:r>
              <a:rPr lang="en" sz="2000" b="1">
                <a:solidFill>
                  <a:srgbClr val="00FFFF"/>
                </a:solidFill>
              </a:rPr>
              <a:t>Iv. Chemists report their results in symbols and formulae. </a:t>
            </a:r>
            <a:endParaRPr sz="2000" b="1">
              <a:solidFill>
                <a:srgbClr val="00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76"/>
        <p:cNvGrpSpPr/>
        <p:nvPr/>
      </p:nvGrpSpPr>
      <p:grpSpPr>
        <a:xfrm>
          <a:off x="0" y="0"/>
          <a:ext cx="0" cy="0"/>
          <a:chOff x="0" y="0"/>
          <a:chExt cx="0" cy="0"/>
        </a:xfrm>
      </p:grpSpPr>
      <p:sp>
        <p:nvSpPr>
          <p:cNvPr id="477" name="Google Shape;477;p80"/>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760" b="1">
                <a:solidFill>
                  <a:srgbClr val="00FFFF"/>
                </a:solidFill>
              </a:rPr>
              <a:t>Types of reports continued...</a:t>
            </a:r>
            <a:endParaRPr sz="3120" b="1">
              <a:solidFill>
                <a:srgbClr val="00FFFF"/>
              </a:solidFill>
            </a:endParaRPr>
          </a:p>
        </p:txBody>
      </p:sp>
      <p:sp>
        <p:nvSpPr>
          <p:cNvPr id="478" name="Google Shape;478;p80"/>
          <p:cNvSpPr txBox="1"/>
          <p:nvPr/>
        </p:nvSpPr>
        <p:spPr>
          <a:xfrm>
            <a:off x="150525" y="940200"/>
            <a:ext cx="8993400" cy="4079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solidFill>
                  <a:srgbClr val="00FFFF"/>
                </a:solidFill>
              </a:rPr>
              <a:t>v. Students of literature usually write long reports presenting the critical analysis of some writer or period or the like with a liberal use of quotations from the works of the author under discussion. </a:t>
            </a:r>
            <a:endParaRPr sz="2300" b="1">
              <a:solidFill>
                <a:srgbClr val="00FFFF"/>
              </a:solidFill>
            </a:endParaRPr>
          </a:p>
          <a:p>
            <a:pPr marL="0" lvl="0" indent="0" algn="l" rtl="0">
              <a:spcBef>
                <a:spcPts val="0"/>
              </a:spcBef>
              <a:spcAft>
                <a:spcPts val="0"/>
              </a:spcAft>
              <a:buNone/>
            </a:pPr>
            <a:endParaRPr sz="2300" b="1">
              <a:solidFill>
                <a:srgbClr val="00FFFF"/>
              </a:solidFill>
            </a:endParaRPr>
          </a:p>
          <a:p>
            <a:pPr marL="0" lvl="0" indent="0" algn="l" rtl="0">
              <a:spcBef>
                <a:spcPts val="0"/>
              </a:spcBef>
              <a:spcAft>
                <a:spcPts val="0"/>
              </a:spcAft>
              <a:buNone/>
            </a:pPr>
            <a:r>
              <a:rPr lang="en" sz="2300" b="1">
                <a:solidFill>
                  <a:srgbClr val="00FFFF"/>
                </a:solidFill>
              </a:rPr>
              <a:t>vi. In the field of education and psychology, the favourite form is the report on the results of experimentation accompanied by the detailed </a:t>
            </a:r>
            <a:r>
              <a:rPr lang="en" sz="2300" b="1">
                <a:solidFill>
                  <a:srgbClr val="FF0000"/>
                </a:solidFill>
              </a:rPr>
              <a:t>statistical tabulations.</a:t>
            </a:r>
            <a:r>
              <a:rPr lang="en" sz="2300" b="1">
                <a:solidFill>
                  <a:srgbClr val="00FFFF"/>
                </a:solidFill>
              </a:rPr>
              <a:t> </a:t>
            </a:r>
            <a:endParaRPr sz="2300" b="1">
              <a:solidFill>
                <a:srgbClr val="00FFFF"/>
              </a:solidFill>
            </a:endParaRPr>
          </a:p>
          <a:p>
            <a:pPr marL="0" lvl="0" indent="0" algn="l" rtl="0">
              <a:spcBef>
                <a:spcPts val="0"/>
              </a:spcBef>
              <a:spcAft>
                <a:spcPts val="0"/>
              </a:spcAft>
              <a:buNone/>
            </a:pPr>
            <a:endParaRPr sz="2300" b="1">
              <a:solidFill>
                <a:srgbClr val="00FFFF"/>
              </a:solidFill>
            </a:endParaRPr>
          </a:p>
          <a:p>
            <a:pPr marL="0" lvl="0" indent="0" algn="l" rtl="0">
              <a:spcBef>
                <a:spcPts val="0"/>
              </a:spcBef>
              <a:spcAft>
                <a:spcPts val="0"/>
              </a:spcAft>
              <a:buClr>
                <a:schemeClr val="dk1"/>
              </a:buClr>
              <a:buSzPts val="1100"/>
              <a:buFont typeface="Arial"/>
              <a:buNone/>
            </a:pPr>
            <a:r>
              <a:rPr lang="en" sz="2300" b="1">
                <a:solidFill>
                  <a:srgbClr val="00FFFF"/>
                </a:solidFill>
              </a:rPr>
              <a:t>vii. Clinical psychologists and social pathologists frequently find it necessary to make use of the case-history form. </a:t>
            </a:r>
            <a:endParaRPr sz="2300" b="1">
              <a:solidFill>
                <a:srgbClr val="00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82"/>
        <p:cNvGrpSpPr/>
        <p:nvPr/>
      </p:nvGrpSpPr>
      <p:grpSpPr>
        <a:xfrm>
          <a:off x="0" y="0"/>
          <a:ext cx="0" cy="0"/>
          <a:chOff x="0" y="0"/>
          <a:chExt cx="0" cy="0"/>
        </a:xfrm>
      </p:grpSpPr>
      <p:sp>
        <p:nvSpPr>
          <p:cNvPr id="483" name="Google Shape;483;p81"/>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760" b="1">
                <a:solidFill>
                  <a:srgbClr val="00FFFF"/>
                </a:solidFill>
              </a:rPr>
              <a:t>Types of reports continued...</a:t>
            </a:r>
            <a:endParaRPr sz="3120" b="1">
              <a:solidFill>
                <a:srgbClr val="00FFFF"/>
              </a:solidFill>
            </a:endParaRPr>
          </a:p>
        </p:txBody>
      </p:sp>
      <p:sp>
        <p:nvSpPr>
          <p:cNvPr id="484" name="Google Shape;484;p81"/>
          <p:cNvSpPr txBox="1"/>
          <p:nvPr/>
        </p:nvSpPr>
        <p:spPr>
          <a:xfrm>
            <a:off x="150525" y="940200"/>
            <a:ext cx="8993400" cy="3370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solidFill>
                  <a:srgbClr val="00FFFF"/>
                </a:solidFill>
              </a:rPr>
              <a:t>viii. News items in the daily papers are also forms of report writing. </a:t>
            </a:r>
            <a:endParaRPr sz="2300" b="1">
              <a:solidFill>
                <a:srgbClr val="00FFFF"/>
              </a:solidFill>
            </a:endParaRPr>
          </a:p>
          <a:p>
            <a:pPr marL="0" lvl="0" indent="457200" algn="l" rtl="0">
              <a:spcBef>
                <a:spcPts val="0"/>
              </a:spcBef>
              <a:spcAft>
                <a:spcPts val="0"/>
              </a:spcAft>
              <a:buNone/>
            </a:pPr>
            <a:r>
              <a:rPr lang="en" sz="2300" b="1">
                <a:solidFill>
                  <a:srgbClr val="00FFFF"/>
                </a:solidFill>
              </a:rPr>
              <a:t>They represent firsthand on-thescene accounts of the events described or compilations of interviews with persons who were on the scene. </a:t>
            </a:r>
            <a:endParaRPr sz="2300" b="1">
              <a:solidFill>
                <a:srgbClr val="00FFFF"/>
              </a:solidFill>
            </a:endParaRPr>
          </a:p>
          <a:p>
            <a:pPr marL="0" lvl="0" indent="457200" algn="l" rtl="0">
              <a:spcBef>
                <a:spcPts val="0"/>
              </a:spcBef>
              <a:spcAft>
                <a:spcPts val="0"/>
              </a:spcAft>
              <a:buNone/>
            </a:pPr>
            <a:r>
              <a:rPr lang="en" sz="2300" b="1">
                <a:solidFill>
                  <a:srgbClr val="00FFFF"/>
                </a:solidFill>
              </a:rPr>
              <a:t>In such reports the first paragraph usually contains the important information in detail and the succeeding paragraphs contain material </a:t>
            </a:r>
            <a:r>
              <a:rPr lang="en" sz="2300" b="1">
                <a:solidFill>
                  <a:srgbClr val="FFFF00"/>
                </a:solidFill>
              </a:rPr>
              <a:t>which is progressively less and less important</a:t>
            </a:r>
            <a:r>
              <a:rPr lang="en" sz="2300" b="1">
                <a:solidFill>
                  <a:srgbClr val="00FFFF"/>
                </a:solidFill>
              </a:rPr>
              <a:t>.</a:t>
            </a:r>
            <a:endParaRPr sz="2300" b="1">
              <a:solidFill>
                <a:srgbClr val="00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6D7A8"/>
        </a:solidFill>
        <a:effectLst/>
      </p:bgPr>
    </p:bg>
    <p:spTree>
      <p:nvGrpSpPr>
        <p:cNvPr id="1" name="Shape 206"/>
        <p:cNvGrpSpPr/>
        <p:nvPr/>
      </p:nvGrpSpPr>
      <p:grpSpPr>
        <a:xfrm>
          <a:off x="0" y="0"/>
          <a:ext cx="0" cy="0"/>
          <a:chOff x="0" y="0"/>
          <a:chExt cx="0" cy="0"/>
        </a:xfrm>
      </p:grpSpPr>
      <p:sp>
        <p:nvSpPr>
          <p:cNvPr id="207" name="Google Shape;207;p37"/>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a:solidFill>
                  <a:srgbClr val="FFFF00"/>
                </a:solidFill>
                <a:highlight>
                  <a:srgbClr val="FF9900"/>
                </a:highlight>
              </a:rPr>
              <a:t>Meaning of interpretation</a:t>
            </a:r>
            <a:endParaRPr>
              <a:solidFill>
                <a:srgbClr val="FFFF00"/>
              </a:solidFill>
              <a:highlight>
                <a:srgbClr val="FF9900"/>
              </a:highlight>
            </a:endParaRPr>
          </a:p>
        </p:txBody>
      </p:sp>
      <p:sp>
        <p:nvSpPr>
          <p:cNvPr id="208" name="Google Shape;208;p37"/>
          <p:cNvSpPr txBox="1"/>
          <p:nvPr/>
        </p:nvSpPr>
        <p:spPr>
          <a:xfrm>
            <a:off x="67150" y="537175"/>
            <a:ext cx="8963700" cy="39096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SzPts val="2200"/>
              <a:buChar char="●"/>
            </a:pPr>
            <a:r>
              <a:rPr lang="en" sz="2200"/>
              <a:t>Interpretation refers to the task of drawing inferences from the collected facts after an analytical and/or experimental study. In fact, it is a search for broader meaning of research findings. The task of interpretation has two major aspects viz., </a:t>
            </a:r>
            <a:endParaRPr sz="2200"/>
          </a:p>
          <a:p>
            <a:pPr marL="457200" lvl="0" indent="0" algn="l" rtl="0">
              <a:spcBef>
                <a:spcPts val="0"/>
              </a:spcBef>
              <a:spcAft>
                <a:spcPts val="0"/>
              </a:spcAft>
              <a:buNone/>
            </a:pPr>
            <a:r>
              <a:rPr lang="en" sz="2200">
                <a:solidFill>
                  <a:srgbClr val="0000FF"/>
                </a:solidFill>
              </a:rPr>
              <a:t>(i) the effort to establish continuity in research through linking the results of a given study with those of another, and </a:t>
            </a:r>
            <a:endParaRPr sz="2200">
              <a:solidFill>
                <a:srgbClr val="0000FF"/>
              </a:solidFill>
            </a:endParaRPr>
          </a:p>
          <a:p>
            <a:pPr marL="457200" lvl="0" indent="0" algn="l" rtl="0">
              <a:spcBef>
                <a:spcPts val="0"/>
              </a:spcBef>
              <a:spcAft>
                <a:spcPts val="0"/>
              </a:spcAft>
              <a:buNone/>
            </a:pPr>
            <a:r>
              <a:rPr lang="en" sz="2200">
                <a:solidFill>
                  <a:srgbClr val="0000FF"/>
                </a:solidFill>
              </a:rPr>
              <a:t>(ii) the establishment of some explanatory concepts. </a:t>
            </a:r>
            <a:endParaRPr sz="2200">
              <a:solidFill>
                <a:srgbClr val="0000FF"/>
              </a:solidFill>
            </a:endParaRPr>
          </a:p>
          <a:p>
            <a:pPr marL="457200" lvl="0" indent="-368300" algn="l" rtl="0">
              <a:spcBef>
                <a:spcPts val="0"/>
              </a:spcBef>
              <a:spcAft>
                <a:spcPts val="0"/>
              </a:spcAft>
              <a:buSzPts val="2200"/>
              <a:buChar char="●"/>
            </a:pPr>
            <a:r>
              <a:rPr lang="en" sz="2200"/>
              <a:t>“In one sense, interpretation is concerned with relationships within the collected data, partially overlapping analysis. </a:t>
            </a:r>
            <a:endParaRPr sz="2200"/>
          </a:p>
          <a:p>
            <a:pPr marL="457200" lvl="0" indent="-368300" algn="l" rtl="0">
              <a:spcBef>
                <a:spcPts val="0"/>
              </a:spcBef>
              <a:spcAft>
                <a:spcPts val="0"/>
              </a:spcAft>
              <a:buSzPts val="2200"/>
              <a:buChar char="●"/>
            </a:pPr>
            <a:r>
              <a:rPr lang="en" sz="2200"/>
              <a:t>Interpretation also extends beyond the data of the study to include the results of other research, theory and hypotheses.” </a:t>
            </a:r>
            <a:endParaRPr sz="22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88"/>
        <p:cNvGrpSpPr/>
        <p:nvPr/>
      </p:nvGrpSpPr>
      <p:grpSpPr>
        <a:xfrm>
          <a:off x="0" y="0"/>
          <a:ext cx="0" cy="0"/>
          <a:chOff x="0" y="0"/>
          <a:chExt cx="0" cy="0"/>
        </a:xfrm>
      </p:grpSpPr>
      <p:sp>
        <p:nvSpPr>
          <p:cNvPr id="489" name="Google Shape;489;p82"/>
          <p:cNvSpPr txBox="1">
            <a:spLocks noGrp="1"/>
          </p:cNvSpPr>
          <p:nvPr>
            <p:ph type="title"/>
          </p:nvPr>
        </p:nvSpPr>
        <p:spPr>
          <a:xfrm>
            <a:off x="150525" y="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760" b="1">
                <a:solidFill>
                  <a:srgbClr val="00FFFF"/>
                </a:solidFill>
              </a:rPr>
              <a:t>Types of reports continued...</a:t>
            </a:r>
            <a:endParaRPr sz="3120" b="1">
              <a:solidFill>
                <a:srgbClr val="00FFFF"/>
              </a:solidFill>
            </a:endParaRPr>
          </a:p>
        </p:txBody>
      </p:sp>
      <p:sp>
        <p:nvSpPr>
          <p:cNvPr id="490" name="Google Shape;490;p82"/>
          <p:cNvSpPr txBox="1"/>
          <p:nvPr/>
        </p:nvSpPr>
        <p:spPr>
          <a:xfrm>
            <a:off x="75300" y="499700"/>
            <a:ext cx="8993400" cy="478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solidFill>
                  <a:srgbClr val="00FFFF"/>
                </a:solidFill>
              </a:rPr>
              <a:t>ix. Book-reviews which analyze the content of the book and report on the author’s intentions, his success or failure in achieving his aims, his language, his style, scholarship, bias or his point of view. </a:t>
            </a:r>
            <a:endParaRPr sz="2300" b="1">
              <a:solidFill>
                <a:srgbClr val="00FFFF"/>
              </a:solidFill>
            </a:endParaRPr>
          </a:p>
          <a:p>
            <a:pPr marL="0" lvl="0" indent="457200" algn="l" rtl="0">
              <a:spcBef>
                <a:spcPts val="0"/>
              </a:spcBef>
              <a:spcAft>
                <a:spcPts val="0"/>
              </a:spcAft>
              <a:buNone/>
            </a:pPr>
            <a:r>
              <a:rPr lang="en" sz="2300" b="1">
                <a:solidFill>
                  <a:srgbClr val="00FFFF"/>
                </a:solidFill>
              </a:rPr>
              <a:t>Such reviews also happen to be a kind of short report. The reports prepared by governmental bureaus, special commissions, and similar other organisations are generally very comprehensive reports on the issues involved. </a:t>
            </a:r>
            <a:endParaRPr sz="2300" b="1">
              <a:solidFill>
                <a:srgbClr val="00FFFF"/>
              </a:solidFill>
            </a:endParaRPr>
          </a:p>
          <a:p>
            <a:pPr marL="0" lvl="0" indent="457200" algn="l" rtl="0">
              <a:spcBef>
                <a:spcPts val="0"/>
              </a:spcBef>
              <a:spcAft>
                <a:spcPts val="0"/>
              </a:spcAft>
              <a:buNone/>
            </a:pPr>
            <a:r>
              <a:rPr lang="en" sz="2300" b="1">
                <a:solidFill>
                  <a:srgbClr val="00FFFF"/>
                </a:solidFill>
              </a:rPr>
              <a:t>Such reports are usually considered as important research products. </a:t>
            </a:r>
            <a:endParaRPr sz="2300" b="1">
              <a:solidFill>
                <a:srgbClr val="00FFFF"/>
              </a:solidFill>
            </a:endParaRPr>
          </a:p>
          <a:p>
            <a:pPr marL="0" lvl="0" indent="457200" algn="l" rtl="0">
              <a:spcBef>
                <a:spcPts val="0"/>
              </a:spcBef>
              <a:spcAft>
                <a:spcPts val="0"/>
              </a:spcAft>
              <a:buNone/>
            </a:pPr>
            <a:r>
              <a:rPr lang="en" sz="2300" b="1">
                <a:solidFill>
                  <a:srgbClr val="FFFF00"/>
                </a:solidFill>
              </a:rPr>
              <a:t>Similarly, Ph.D. theses and dissertations are also a form of report-writing, usually completed by students in academic institutions. </a:t>
            </a:r>
            <a:endParaRPr sz="2300" b="1">
              <a:solidFill>
                <a:srgbClr val="FFFF00"/>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494"/>
        <p:cNvGrpSpPr/>
        <p:nvPr/>
      </p:nvGrpSpPr>
      <p:grpSpPr>
        <a:xfrm>
          <a:off x="0" y="0"/>
          <a:ext cx="0" cy="0"/>
          <a:chOff x="0" y="0"/>
          <a:chExt cx="0" cy="0"/>
        </a:xfrm>
      </p:grpSpPr>
      <p:sp>
        <p:nvSpPr>
          <p:cNvPr id="495" name="Google Shape;495;p83"/>
          <p:cNvSpPr txBox="1">
            <a:spLocks noGrp="1"/>
          </p:cNvSpPr>
          <p:nvPr>
            <p:ph type="title"/>
          </p:nvPr>
        </p:nvSpPr>
        <p:spPr>
          <a:xfrm>
            <a:off x="150525" y="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760" b="1" u="sng">
                <a:solidFill>
                  <a:srgbClr val="FF9900"/>
                </a:solidFill>
              </a:rPr>
              <a:t>Types of reports continued...</a:t>
            </a:r>
            <a:endParaRPr sz="3120" b="1" u="sng">
              <a:solidFill>
                <a:srgbClr val="FF9900"/>
              </a:solidFill>
            </a:endParaRPr>
          </a:p>
        </p:txBody>
      </p:sp>
      <p:sp>
        <p:nvSpPr>
          <p:cNvPr id="496" name="Google Shape;496;p83"/>
          <p:cNvSpPr txBox="1"/>
          <p:nvPr/>
        </p:nvSpPr>
        <p:spPr>
          <a:xfrm>
            <a:off x="75300" y="499700"/>
            <a:ext cx="8993400" cy="43869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en" sz="2100" b="1" dirty="0">
                <a:solidFill>
                  <a:srgbClr val="00FFFF"/>
                </a:solidFill>
              </a:rPr>
              <a:t>The above narration throws light on the fact that the results of a research investigation can be presented in a number of ways viz., a </a:t>
            </a:r>
            <a:r>
              <a:rPr lang="en" sz="2100" b="1" dirty="0">
                <a:solidFill>
                  <a:srgbClr val="FF00FF"/>
                </a:solidFill>
              </a:rPr>
              <a:t>technical report</a:t>
            </a:r>
            <a:r>
              <a:rPr lang="en" sz="2100" b="1" dirty="0">
                <a:solidFill>
                  <a:srgbClr val="00FFFF"/>
                </a:solidFill>
              </a:rPr>
              <a:t>, </a:t>
            </a:r>
            <a:r>
              <a:rPr lang="en" sz="2100" b="1" dirty="0">
                <a:solidFill>
                  <a:srgbClr val="FF9900"/>
                </a:solidFill>
              </a:rPr>
              <a:t>a popular report</a:t>
            </a:r>
            <a:r>
              <a:rPr lang="en" sz="2100" b="1" dirty="0">
                <a:solidFill>
                  <a:srgbClr val="00FFFF"/>
                </a:solidFill>
              </a:rPr>
              <a:t>, </a:t>
            </a:r>
            <a:r>
              <a:rPr lang="en" sz="2100" b="1" dirty="0">
                <a:solidFill>
                  <a:srgbClr val="00FF00"/>
                </a:solidFill>
              </a:rPr>
              <a:t>an article</a:t>
            </a:r>
            <a:r>
              <a:rPr lang="en" sz="2100" b="1" dirty="0">
                <a:solidFill>
                  <a:srgbClr val="00FFFF"/>
                </a:solidFill>
              </a:rPr>
              <a:t>, </a:t>
            </a:r>
            <a:r>
              <a:rPr lang="en" sz="2100" b="1" dirty="0">
                <a:solidFill>
                  <a:srgbClr val="E6B8AF"/>
                </a:solidFill>
              </a:rPr>
              <a:t>a monograph</a:t>
            </a:r>
            <a:r>
              <a:rPr lang="en" sz="2100" b="1" dirty="0">
                <a:solidFill>
                  <a:srgbClr val="980000"/>
                </a:solidFill>
              </a:rPr>
              <a:t> </a:t>
            </a:r>
            <a:r>
              <a:rPr lang="en" sz="2100" b="1" dirty="0">
                <a:solidFill>
                  <a:srgbClr val="00FFFF"/>
                </a:solidFill>
              </a:rPr>
              <a:t>or at times even in the form of </a:t>
            </a:r>
            <a:r>
              <a:rPr lang="en" sz="2100" b="1" dirty="0">
                <a:solidFill>
                  <a:srgbClr val="FF0000"/>
                </a:solidFill>
              </a:rPr>
              <a:t>oral presentation</a:t>
            </a:r>
            <a:r>
              <a:rPr lang="en" sz="2100" b="1" dirty="0">
                <a:solidFill>
                  <a:srgbClr val="00FFFF"/>
                </a:solidFill>
              </a:rPr>
              <a:t>. </a:t>
            </a:r>
            <a:endParaRPr sz="2100" b="1" dirty="0">
              <a:solidFill>
                <a:srgbClr val="00FFFF"/>
              </a:solidFill>
            </a:endParaRPr>
          </a:p>
          <a:p>
            <a:pPr marL="0" lvl="0" indent="457200" algn="l" rtl="0">
              <a:spcBef>
                <a:spcPts val="0"/>
              </a:spcBef>
              <a:spcAft>
                <a:spcPts val="0"/>
              </a:spcAft>
              <a:buNone/>
            </a:pPr>
            <a:r>
              <a:rPr lang="en" sz="2100" b="1" dirty="0">
                <a:solidFill>
                  <a:srgbClr val="00FFFF"/>
                </a:solidFill>
              </a:rPr>
              <a:t>Which method(s) of presentation to be used in a particular study depends on the circumstances under which the study arose and the nature of the results. </a:t>
            </a:r>
            <a:endParaRPr sz="2100" b="1" dirty="0">
              <a:solidFill>
                <a:srgbClr val="00FFFF"/>
              </a:solidFill>
            </a:endParaRPr>
          </a:p>
          <a:p>
            <a:pPr marL="0" lvl="0" indent="457200" algn="l" rtl="0">
              <a:spcBef>
                <a:spcPts val="0"/>
              </a:spcBef>
              <a:spcAft>
                <a:spcPts val="0"/>
              </a:spcAft>
              <a:buNone/>
            </a:pPr>
            <a:r>
              <a:rPr lang="en" sz="2100" b="1" dirty="0">
                <a:solidFill>
                  <a:srgbClr val="FF00FF"/>
                </a:solidFill>
              </a:rPr>
              <a:t>A technical report is used whenever a full written report of the study is required whether for record-keeping or for public dissemination.</a:t>
            </a:r>
            <a:r>
              <a:rPr lang="en" sz="2100" b="1" dirty="0">
                <a:solidFill>
                  <a:srgbClr val="00FFFF"/>
                </a:solidFill>
              </a:rPr>
              <a:t> </a:t>
            </a:r>
            <a:endParaRPr sz="2100" b="1" dirty="0">
              <a:solidFill>
                <a:srgbClr val="00FFFF"/>
              </a:solidFill>
            </a:endParaRPr>
          </a:p>
          <a:p>
            <a:pPr marL="0" lvl="0" indent="457200" algn="l" rtl="0">
              <a:spcBef>
                <a:spcPts val="0"/>
              </a:spcBef>
              <a:spcAft>
                <a:spcPts val="0"/>
              </a:spcAft>
              <a:buNone/>
            </a:pPr>
            <a:r>
              <a:rPr lang="en" sz="2100" b="1" dirty="0">
                <a:solidFill>
                  <a:srgbClr val="FF9900"/>
                </a:solidFill>
              </a:rPr>
              <a:t>A popular report is used if the research results have policy implications. </a:t>
            </a:r>
            <a:endParaRPr sz="2100" b="1" dirty="0">
              <a:solidFill>
                <a:srgbClr val="FF9900"/>
              </a:solidFill>
            </a:endParaRPr>
          </a:p>
          <a:p>
            <a:pPr marL="0" lvl="0" indent="457200" algn="l" rtl="0">
              <a:spcBef>
                <a:spcPts val="0"/>
              </a:spcBef>
              <a:spcAft>
                <a:spcPts val="0"/>
              </a:spcAft>
              <a:buNone/>
            </a:pPr>
            <a:r>
              <a:rPr lang="en" sz="2100" b="1" dirty="0">
                <a:solidFill>
                  <a:srgbClr val="00FFFF"/>
                </a:solidFill>
              </a:rPr>
              <a:t>We give below a few details about the said two types of reports:</a:t>
            </a:r>
            <a:endParaRPr sz="2000" b="1" dirty="0">
              <a:solidFill>
                <a:srgbClr val="00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00"/>
        <p:cNvGrpSpPr/>
        <p:nvPr/>
      </p:nvGrpSpPr>
      <p:grpSpPr>
        <a:xfrm>
          <a:off x="0" y="0"/>
          <a:ext cx="0" cy="0"/>
          <a:chOff x="0" y="0"/>
          <a:chExt cx="0" cy="0"/>
        </a:xfrm>
      </p:grpSpPr>
      <p:sp>
        <p:nvSpPr>
          <p:cNvPr id="501" name="Google Shape;501;p84"/>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b="1">
                <a:solidFill>
                  <a:srgbClr val="00FFFF"/>
                </a:solidFill>
              </a:rPr>
              <a:t>(A) Technical Report:</a:t>
            </a:r>
            <a:endParaRPr sz="3120" b="1">
              <a:solidFill>
                <a:srgbClr val="00FFFF"/>
              </a:solidFill>
            </a:endParaRPr>
          </a:p>
        </p:txBody>
      </p:sp>
      <p:sp>
        <p:nvSpPr>
          <p:cNvPr id="502" name="Google Shape;502;p84"/>
          <p:cNvSpPr txBox="1"/>
          <p:nvPr/>
        </p:nvSpPr>
        <p:spPr>
          <a:xfrm>
            <a:off x="150525" y="832350"/>
            <a:ext cx="8938200" cy="432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b="1">
                <a:solidFill>
                  <a:srgbClr val="00FFFF"/>
                </a:solidFill>
              </a:rPr>
              <a:t>In the technical report the main emphasis is on </a:t>
            </a:r>
            <a:endParaRPr sz="2800" b="1">
              <a:solidFill>
                <a:srgbClr val="00FFFF"/>
              </a:solidFill>
            </a:endParaRPr>
          </a:p>
          <a:p>
            <a:pPr marL="0" lvl="0" indent="0" algn="l" rtl="0">
              <a:spcBef>
                <a:spcPts val="0"/>
              </a:spcBef>
              <a:spcAft>
                <a:spcPts val="0"/>
              </a:spcAft>
              <a:buNone/>
            </a:pPr>
            <a:endParaRPr sz="2800" b="1">
              <a:solidFill>
                <a:srgbClr val="00FFFF"/>
              </a:solidFill>
            </a:endParaRPr>
          </a:p>
          <a:p>
            <a:pPr marL="0" lvl="0" indent="0" algn="l" rtl="0">
              <a:spcBef>
                <a:spcPts val="0"/>
              </a:spcBef>
              <a:spcAft>
                <a:spcPts val="0"/>
              </a:spcAft>
              <a:buNone/>
            </a:pPr>
            <a:r>
              <a:rPr lang="en" sz="2800" b="1">
                <a:solidFill>
                  <a:srgbClr val="00FFFF"/>
                </a:solidFill>
              </a:rPr>
              <a:t>(i) the methods employed, </a:t>
            </a:r>
            <a:endParaRPr sz="2800" b="1">
              <a:solidFill>
                <a:srgbClr val="00FFFF"/>
              </a:solidFill>
            </a:endParaRPr>
          </a:p>
          <a:p>
            <a:pPr marL="0" lvl="0" indent="0" algn="l" rtl="0">
              <a:spcBef>
                <a:spcPts val="0"/>
              </a:spcBef>
              <a:spcAft>
                <a:spcPts val="0"/>
              </a:spcAft>
              <a:buNone/>
            </a:pPr>
            <a:endParaRPr sz="2800" b="1">
              <a:solidFill>
                <a:srgbClr val="00FFFF"/>
              </a:solidFill>
            </a:endParaRPr>
          </a:p>
          <a:p>
            <a:pPr marL="0" lvl="0" indent="0" algn="l" rtl="0">
              <a:spcBef>
                <a:spcPts val="0"/>
              </a:spcBef>
              <a:spcAft>
                <a:spcPts val="0"/>
              </a:spcAft>
              <a:buNone/>
            </a:pPr>
            <a:r>
              <a:rPr lang="en" sz="2800" b="1">
                <a:solidFill>
                  <a:srgbClr val="00FFFF"/>
                </a:solidFill>
              </a:rPr>
              <a:t>(ii) assumptions made in the course of the study, </a:t>
            </a:r>
            <a:endParaRPr sz="2800" b="1">
              <a:solidFill>
                <a:srgbClr val="00FFFF"/>
              </a:solidFill>
            </a:endParaRPr>
          </a:p>
          <a:p>
            <a:pPr marL="0" lvl="0" indent="0" algn="l" rtl="0">
              <a:spcBef>
                <a:spcPts val="0"/>
              </a:spcBef>
              <a:spcAft>
                <a:spcPts val="0"/>
              </a:spcAft>
              <a:buNone/>
            </a:pPr>
            <a:endParaRPr sz="2800" b="1">
              <a:solidFill>
                <a:srgbClr val="00FFFF"/>
              </a:solidFill>
            </a:endParaRPr>
          </a:p>
          <a:p>
            <a:pPr marL="0" lvl="0" indent="0" algn="l" rtl="0">
              <a:spcBef>
                <a:spcPts val="0"/>
              </a:spcBef>
              <a:spcAft>
                <a:spcPts val="0"/>
              </a:spcAft>
              <a:buNone/>
            </a:pPr>
            <a:r>
              <a:rPr lang="en" sz="2800" b="1">
                <a:solidFill>
                  <a:srgbClr val="00FFFF"/>
                </a:solidFill>
              </a:rPr>
              <a:t>(iii) the detailed presentation of the findings including their limitations and supporting data.</a:t>
            </a:r>
            <a:endParaRPr sz="2800" b="1">
              <a:solidFill>
                <a:srgbClr val="00FFFF"/>
              </a:solidFill>
            </a:endParaRPr>
          </a:p>
          <a:p>
            <a:pPr marL="0" lvl="0" indent="0" algn="l" rtl="0">
              <a:spcBef>
                <a:spcPts val="0"/>
              </a:spcBef>
              <a:spcAft>
                <a:spcPts val="0"/>
              </a:spcAft>
              <a:buNone/>
            </a:pPr>
            <a:endParaRPr sz="2800" b="1">
              <a:solidFill>
                <a:srgbClr val="00FFFF"/>
              </a:solidFill>
            </a:endParaRPr>
          </a:p>
          <a:p>
            <a:pPr marL="0" lvl="0" indent="0" algn="l" rtl="0">
              <a:spcBef>
                <a:spcPts val="0"/>
              </a:spcBef>
              <a:spcAft>
                <a:spcPts val="0"/>
              </a:spcAft>
              <a:buNone/>
            </a:pPr>
            <a:endParaRPr sz="1700" b="1"/>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06"/>
        <p:cNvGrpSpPr/>
        <p:nvPr/>
      </p:nvGrpSpPr>
      <p:grpSpPr>
        <a:xfrm>
          <a:off x="0" y="0"/>
          <a:ext cx="0" cy="0"/>
          <a:chOff x="0" y="0"/>
          <a:chExt cx="0" cy="0"/>
        </a:xfrm>
      </p:grpSpPr>
      <p:sp>
        <p:nvSpPr>
          <p:cNvPr id="507" name="Google Shape;507;p85"/>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b="1">
                <a:solidFill>
                  <a:srgbClr val="00FFFF"/>
                </a:solidFill>
              </a:rPr>
              <a:t>(A) Technical Report continued...: A general outline of a technical report can be as follows:</a:t>
            </a:r>
            <a:endParaRPr sz="2500" b="1">
              <a:solidFill>
                <a:srgbClr val="00FFFF"/>
              </a:solidFill>
            </a:endParaRPr>
          </a:p>
          <a:p>
            <a:pPr marL="0" lvl="0" indent="0" algn="l" rtl="0">
              <a:spcBef>
                <a:spcPts val="0"/>
              </a:spcBef>
              <a:spcAft>
                <a:spcPts val="0"/>
              </a:spcAft>
              <a:buClr>
                <a:schemeClr val="dk1"/>
              </a:buClr>
              <a:buSzPts val="1100"/>
              <a:buFont typeface="Arial"/>
              <a:buNone/>
            </a:pPr>
            <a:endParaRPr sz="2500" b="1">
              <a:solidFill>
                <a:srgbClr val="00FFFF"/>
              </a:solidFill>
            </a:endParaRPr>
          </a:p>
          <a:p>
            <a:pPr marL="0" lvl="0" indent="0" algn="l" rtl="0">
              <a:spcBef>
                <a:spcPts val="0"/>
              </a:spcBef>
              <a:spcAft>
                <a:spcPts val="0"/>
              </a:spcAft>
              <a:buClr>
                <a:schemeClr val="dk1"/>
              </a:buClr>
              <a:buSzPts val="1100"/>
              <a:buFont typeface="Arial"/>
              <a:buNone/>
            </a:pPr>
            <a:endParaRPr sz="2500" b="1">
              <a:solidFill>
                <a:srgbClr val="00FFFF"/>
              </a:solidFill>
            </a:endParaRPr>
          </a:p>
        </p:txBody>
      </p:sp>
      <p:sp>
        <p:nvSpPr>
          <p:cNvPr id="508" name="Google Shape;508;p85"/>
          <p:cNvSpPr txBox="1"/>
          <p:nvPr/>
        </p:nvSpPr>
        <p:spPr>
          <a:xfrm>
            <a:off x="150525" y="832350"/>
            <a:ext cx="8938200" cy="432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b="1">
                <a:solidFill>
                  <a:srgbClr val="00FFFF"/>
                </a:solidFill>
              </a:rPr>
              <a:t>In the technical report the main emphasis is on </a:t>
            </a:r>
            <a:endParaRPr sz="2800" b="1">
              <a:solidFill>
                <a:srgbClr val="00FFFF"/>
              </a:solidFill>
            </a:endParaRPr>
          </a:p>
          <a:p>
            <a:pPr marL="0" lvl="0" indent="0" algn="l" rtl="0">
              <a:spcBef>
                <a:spcPts val="0"/>
              </a:spcBef>
              <a:spcAft>
                <a:spcPts val="0"/>
              </a:spcAft>
              <a:buNone/>
            </a:pPr>
            <a:endParaRPr sz="2800" b="1">
              <a:solidFill>
                <a:srgbClr val="00FFFF"/>
              </a:solidFill>
            </a:endParaRPr>
          </a:p>
          <a:p>
            <a:pPr marL="0" lvl="0" indent="0" algn="l" rtl="0">
              <a:spcBef>
                <a:spcPts val="0"/>
              </a:spcBef>
              <a:spcAft>
                <a:spcPts val="0"/>
              </a:spcAft>
              <a:buNone/>
            </a:pPr>
            <a:r>
              <a:rPr lang="en" sz="2800" b="1">
                <a:solidFill>
                  <a:srgbClr val="00FFFF"/>
                </a:solidFill>
              </a:rPr>
              <a:t>(i) the methods employed, </a:t>
            </a:r>
            <a:endParaRPr sz="2800" b="1">
              <a:solidFill>
                <a:srgbClr val="00FFFF"/>
              </a:solidFill>
            </a:endParaRPr>
          </a:p>
          <a:p>
            <a:pPr marL="0" lvl="0" indent="0" algn="l" rtl="0">
              <a:spcBef>
                <a:spcPts val="0"/>
              </a:spcBef>
              <a:spcAft>
                <a:spcPts val="0"/>
              </a:spcAft>
              <a:buNone/>
            </a:pPr>
            <a:endParaRPr sz="2800" b="1">
              <a:solidFill>
                <a:srgbClr val="00FFFF"/>
              </a:solidFill>
            </a:endParaRPr>
          </a:p>
          <a:p>
            <a:pPr marL="0" lvl="0" indent="0" algn="l" rtl="0">
              <a:spcBef>
                <a:spcPts val="0"/>
              </a:spcBef>
              <a:spcAft>
                <a:spcPts val="0"/>
              </a:spcAft>
              <a:buNone/>
            </a:pPr>
            <a:r>
              <a:rPr lang="en" sz="2800" b="1">
                <a:solidFill>
                  <a:srgbClr val="00FFFF"/>
                </a:solidFill>
              </a:rPr>
              <a:t>(ii) assumptions made in the course of the study, </a:t>
            </a:r>
            <a:endParaRPr sz="2800" b="1">
              <a:solidFill>
                <a:srgbClr val="00FFFF"/>
              </a:solidFill>
            </a:endParaRPr>
          </a:p>
          <a:p>
            <a:pPr marL="0" lvl="0" indent="0" algn="l" rtl="0">
              <a:spcBef>
                <a:spcPts val="0"/>
              </a:spcBef>
              <a:spcAft>
                <a:spcPts val="0"/>
              </a:spcAft>
              <a:buNone/>
            </a:pPr>
            <a:endParaRPr sz="2800" b="1">
              <a:solidFill>
                <a:srgbClr val="00FFFF"/>
              </a:solidFill>
            </a:endParaRPr>
          </a:p>
          <a:p>
            <a:pPr marL="0" lvl="0" indent="0" algn="l" rtl="0">
              <a:spcBef>
                <a:spcPts val="0"/>
              </a:spcBef>
              <a:spcAft>
                <a:spcPts val="0"/>
              </a:spcAft>
              <a:buNone/>
            </a:pPr>
            <a:r>
              <a:rPr lang="en" sz="2800" b="1">
                <a:solidFill>
                  <a:srgbClr val="00FFFF"/>
                </a:solidFill>
              </a:rPr>
              <a:t>(iii) the detailed presentation of the findings including their limitations and supporting data.</a:t>
            </a:r>
            <a:endParaRPr sz="2800" b="1">
              <a:solidFill>
                <a:srgbClr val="00FFFF"/>
              </a:solidFill>
            </a:endParaRPr>
          </a:p>
          <a:p>
            <a:pPr marL="0" lvl="0" indent="0" algn="l" rtl="0">
              <a:spcBef>
                <a:spcPts val="0"/>
              </a:spcBef>
              <a:spcAft>
                <a:spcPts val="0"/>
              </a:spcAft>
              <a:buNone/>
            </a:pPr>
            <a:endParaRPr sz="2800" b="1">
              <a:solidFill>
                <a:srgbClr val="00FFFF"/>
              </a:solidFill>
            </a:endParaRPr>
          </a:p>
          <a:p>
            <a:pPr marL="0" lvl="0" indent="0" algn="l" rtl="0">
              <a:spcBef>
                <a:spcPts val="0"/>
              </a:spcBef>
              <a:spcAft>
                <a:spcPts val="0"/>
              </a:spcAft>
              <a:buNone/>
            </a:pPr>
            <a:endParaRPr sz="1700" b="1"/>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12"/>
        <p:cNvGrpSpPr/>
        <p:nvPr/>
      </p:nvGrpSpPr>
      <p:grpSpPr>
        <a:xfrm>
          <a:off x="0" y="0"/>
          <a:ext cx="0" cy="0"/>
          <a:chOff x="0" y="0"/>
          <a:chExt cx="0" cy="0"/>
        </a:xfrm>
      </p:grpSpPr>
      <p:sp>
        <p:nvSpPr>
          <p:cNvPr id="513" name="Google Shape;513;p86"/>
          <p:cNvSpPr txBox="1">
            <a:spLocks noGrp="1"/>
          </p:cNvSpPr>
          <p:nvPr>
            <p:ph type="title"/>
          </p:nvPr>
        </p:nvSpPr>
        <p:spPr>
          <a:xfrm>
            <a:off x="150525" y="69000"/>
            <a:ext cx="893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b="1">
                <a:solidFill>
                  <a:srgbClr val="00FFFF"/>
                </a:solidFill>
                <a:highlight>
                  <a:srgbClr val="EA9999"/>
                </a:highlight>
              </a:rPr>
              <a:t>A general outline of a technical report can be as follows:</a:t>
            </a:r>
            <a:endParaRPr sz="2500" b="1">
              <a:solidFill>
                <a:srgbClr val="00FFFF"/>
              </a:solidFill>
              <a:highlight>
                <a:srgbClr val="EA9999"/>
              </a:highlight>
            </a:endParaRPr>
          </a:p>
          <a:p>
            <a:pPr marL="0" lvl="0" indent="0" algn="l" rtl="0">
              <a:spcBef>
                <a:spcPts val="0"/>
              </a:spcBef>
              <a:spcAft>
                <a:spcPts val="0"/>
              </a:spcAft>
              <a:buClr>
                <a:schemeClr val="dk1"/>
              </a:buClr>
              <a:buSzPts val="1100"/>
              <a:buFont typeface="Arial"/>
              <a:buNone/>
            </a:pPr>
            <a:endParaRPr sz="2500" b="1">
              <a:solidFill>
                <a:srgbClr val="00FFFF"/>
              </a:solidFill>
              <a:highlight>
                <a:srgbClr val="EA9999"/>
              </a:highlight>
            </a:endParaRPr>
          </a:p>
          <a:p>
            <a:pPr marL="0" lvl="0" indent="0" algn="l" rtl="0">
              <a:spcBef>
                <a:spcPts val="0"/>
              </a:spcBef>
              <a:spcAft>
                <a:spcPts val="0"/>
              </a:spcAft>
              <a:buClr>
                <a:schemeClr val="dk1"/>
              </a:buClr>
              <a:buSzPts val="1100"/>
              <a:buFont typeface="Arial"/>
              <a:buNone/>
            </a:pPr>
            <a:endParaRPr sz="2500" b="1">
              <a:solidFill>
                <a:srgbClr val="00FFFF"/>
              </a:solidFill>
              <a:highlight>
                <a:srgbClr val="EA9999"/>
              </a:highlight>
            </a:endParaRPr>
          </a:p>
        </p:txBody>
      </p:sp>
      <p:sp>
        <p:nvSpPr>
          <p:cNvPr id="514" name="Google Shape;514;p86"/>
          <p:cNvSpPr txBox="1"/>
          <p:nvPr/>
        </p:nvSpPr>
        <p:spPr>
          <a:xfrm>
            <a:off x="150525" y="832350"/>
            <a:ext cx="8938200" cy="4402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b="1">
                <a:solidFill>
                  <a:srgbClr val="FF0000"/>
                </a:solidFill>
              </a:rPr>
              <a:t>1. Summary of results:</a:t>
            </a:r>
            <a:r>
              <a:rPr lang="en" sz="2800" b="1">
                <a:solidFill>
                  <a:srgbClr val="00FFFF"/>
                </a:solidFill>
              </a:rPr>
              <a:t> A brief review of the main findings just in two or three pages. </a:t>
            </a:r>
            <a:endParaRPr sz="2800" b="1">
              <a:solidFill>
                <a:srgbClr val="00FFFF"/>
              </a:solidFill>
            </a:endParaRPr>
          </a:p>
          <a:p>
            <a:pPr marL="0" lvl="0" indent="0" algn="l" rtl="0">
              <a:spcBef>
                <a:spcPts val="0"/>
              </a:spcBef>
              <a:spcAft>
                <a:spcPts val="0"/>
              </a:spcAft>
              <a:buNone/>
            </a:pPr>
            <a:r>
              <a:rPr lang="en" sz="2800" b="1">
                <a:solidFill>
                  <a:srgbClr val="FF0000"/>
                </a:solidFill>
              </a:rPr>
              <a:t>2. Nature of the study:</a:t>
            </a:r>
            <a:r>
              <a:rPr lang="en" sz="2800" b="1">
                <a:solidFill>
                  <a:srgbClr val="00FFFF"/>
                </a:solidFill>
              </a:rPr>
              <a:t> Description of the general objectives of study, formulation of the problem in operational terms, the working hypothesis, the type of analysis and data required, etc. </a:t>
            </a:r>
            <a:endParaRPr sz="2800" b="1">
              <a:solidFill>
                <a:srgbClr val="00FFFF"/>
              </a:solidFill>
            </a:endParaRPr>
          </a:p>
          <a:p>
            <a:pPr marL="0" lvl="0" indent="0" algn="l" rtl="0">
              <a:spcBef>
                <a:spcPts val="0"/>
              </a:spcBef>
              <a:spcAft>
                <a:spcPts val="0"/>
              </a:spcAft>
              <a:buNone/>
            </a:pPr>
            <a:r>
              <a:rPr lang="en" sz="2800" b="1">
                <a:solidFill>
                  <a:srgbClr val="FF0000"/>
                </a:solidFill>
              </a:rPr>
              <a:t>3. Methods employed:</a:t>
            </a:r>
            <a:r>
              <a:rPr lang="en" sz="2800" b="1">
                <a:solidFill>
                  <a:srgbClr val="00FFFF"/>
                </a:solidFill>
              </a:rPr>
              <a:t> Specific methods used in the study and their limitations. </a:t>
            </a:r>
            <a:endParaRPr sz="2800" b="1">
              <a:solidFill>
                <a:srgbClr val="00FFFF"/>
              </a:solidFill>
            </a:endParaRPr>
          </a:p>
          <a:p>
            <a:pPr marL="0" lvl="0" indent="0" algn="l" rtl="0">
              <a:spcBef>
                <a:spcPts val="0"/>
              </a:spcBef>
              <a:spcAft>
                <a:spcPts val="0"/>
              </a:spcAft>
              <a:buNone/>
            </a:pPr>
            <a:r>
              <a:rPr lang="en" sz="2500" b="1">
                <a:solidFill>
                  <a:srgbClr val="00FFFF"/>
                </a:solidFill>
              </a:rPr>
              <a:t>For instance, in sampling studies we should give details of sample design viz., sample size, sample selection, etc.</a:t>
            </a:r>
            <a:endParaRPr b="1"/>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18"/>
        <p:cNvGrpSpPr/>
        <p:nvPr/>
      </p:nvGrpSpPr>
      <p:grpSpPr>
        <a:xfrm>
          <a:off x="0" y="0"/>
          <a:ext cx="0" cy="0"/>
          <a:chOff x="0" y="0"/>
          <a:chExt cx="0" cy="0"/>
        </a:xfrm>
      </p:grpSpPr>
      <p:sp>
        <p:nvSpPr>
          <p:cNvPr id="519" name="Google Shape;519;p87"/>
          <p:cNvSpPr txBox="1">
            <a:spLocks noGrp="1"/>
          </p:cNvSpPr>
          <p:nvPr>
            <p:ph type="title"/>
          </p:nvPr>
        </p:nvSpPr>
        <p:spPr>
          <a:xfrm>
            <a:off x="150525" y="69000"/>
            <a:ext cx="893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b="1">
                <a:solidFill>
                  <a:srgbClr val="00FFFF"/>
                </a:solidFill>
                <a:highlight>
                  <a:srgbClr val="EA9999"/>
                </a:highlight>
              </a:rPr>
              <a:t>A general outline of a technical report can be as follows continued...:</a:t>
            </a:r>
            <a:endParaRPr sz="2500" b="1">
              <a:solidFill>
                <a:srgbClr val="00FFFF"/>
              </a:solidFill>
              <a:highlight>
                <a:srgbClr val="EA9999"/>
              </a:highlight>
            </a:endParaRPr>
          </a:p>
          <a:p>
            <a:pPr marL="0" lvl="0" indent="0" algn="l" rtl="0">
              <a:spcBef>
                <a:spcPts val="0"/>
              </a:spcBef>
              <a:spcAft>
                <a:spcPts val="0"/>
              </a:spcAft>
              <a:buClr>
                <a:schemeClr val="dk1"/>
              </a:buClr>
              <a:buSzPts val="1100"/>
              <a:buFont typeface="Arial"/>
              <a:buNone/>
            </a:pPr>
            <a:endParaRPr sz="2500" b="1">
              <a:solidFill>
                <a:srgbClr val="00FFFF"/>
              </a:solidFill>
              <a:highlight>
                <a:srgbClr val="EA9999"/>
              </a:highlight>
            </a:endParaRPr>
          </a:p>
          <a:p>
            <a:pPr marL="0" lvl="0" indent="0" algn="l" rtl="0">
              <a:spcBef>
                <a:spcPts val="0"/>
              </a:spcBef>
              <a:spcAft>
                <a:spcPts val="0"/>
              </a:spcAft>
              <a:buClr>
                <a:schemeClr val="dk1"/>
              </a:buClr>
              <a:buSzPts val="1100"/>
              <a:buFont typeface="Arial"/>
              <a:buNone/>
            </a:pPr>
            <a:endParaRPr sz="2500" b="1">
              <a:solidFill>
                <a:srgbClr val="00FFFF"/>
              </a:solidFill>
              <a:highlight>
                <a:srgbClr val="EA9999"/>
              </a:highlight>
            </a:endParaRPr>
          </a:p>
        </p:txBody>
      </p:sp>
      <p:sp>
        <p:nvSpPr>
          <p:cNvPr id="520" name="Google Shape;520;p87"/>
          <p:cNvSpPr txBox="1"/>
          <p:nvPr/>
        </p:nvSpPr>
        <p:spPr>
          <a:xfrm>
            <a:off x="150525" y="832350"/>
            <a:ext cx="8938200" cy="4248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b="1">
                <a:solidFill>
                  <a:srgbClr val="FF0000"/>
                </a:solidFill>
              </a:rPr>
              <a:t>4. Data:</a:t>
            </a:r>
            <a:r>
              <a:rPr lang="en" sz="2200" b="1">
                <a:solidFill>
                  <a:srgbClr val="00FFFF"/>
                </a:solidFill>
              </a:rPr>
              <a:t> Discussion of data collected, their sources, characteristics and limitations. If secondary data are used, their suitability to the problem at hand be fully assessed. In case of a survey, the manner in which data were collected should be fully described. </a:t>
            </a:r>
            <a:endParaRPr sz="2200" b="1">
              <a:solidFill>
                <a:srgbClr val="00FFFF"/>
              </a:solidFill>
            </a:endParaRPr>
          </a:p>
          <a:p>
            <a:pPr marL="0" lvl="0" indent="0" algn="l" rtl="0">
              <a:spcBef>
                <a:spcPts val="0"/>
              </a:spcBef>
              <a:spcAft>
                <a:spcPts val="0"/>
              </a:spcAft>
              <a:buNone/>
            </a:pPr>
            <a:r>
              <a:rPr lang="en" sz="2200" b="1">
                <a:solidFill>
                  <a:srgbClr val="FF0000"/>
                </a:solidFill>
              </a:rPr>
              <a:t>5. Analysis of data and presentation of findings: </a:t>
            </a:r>
            <a:r>
              <a:rPr lang="en" sz="2200" b="1">
                <a:solidFill>
                  <a:srgbClr val="00FFFF"/>
                </a:solidFill>
              </a:rPr>
              <a:t>The analysis of data and presentation of the findings of the study with supporting data in the form of tables and charts be fully narrated. This, in fact, happens to be the main body of the report usually extending over several chapters. </a:t>
            </a:r>
            <a:endParaRPr sz="2200" b="1">
              <a:solidFill>
                <a:srgbClr val="00FFFF"/>
              </a:solidFill>
            </a:endParaRPr>
          </a:p>
          <a:p>
            <a:pPr marL="0" lvl="0" indent="0" algn="l" rtl="0">
              <a:spcBef>
                <a:spcPts val="0"/>
              </a:spcBef>
              <a:spcAft>
                <a:spcPts val="0"/>
              </a:spcAft>
              <a:buNone/>
            </a:pPr>
            <a:r>
              <a:rPr lang="en" sz="2200" b="1">
                <a:solidFill>
                  <a:srgbClr val="FF0000"/>
                </a:solidFill>
              </a:rPr>
              <a:t>6. Conclusions: </a:t>
            </a:r>
            <a:r>
              <a:rPr lang="en" sz="2200" b="1">
                <a:solidFill>
                  <a:srgbClr val="00FFFF"/>
                </a:solidFill>
              </a:rPr>
              <a:t>A detailed summary of the findings and the policy implications drawn from the results be explained. </a:t>
            </a:r>
            <a:endParaRPr sz="800" b="1">
              <a:solidFill>
                <a:srgbClr val="00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24"/>
        <p:cNvGrpSpPr/>
        <p:nvPr/>
      </p:nvGrpSpPr>
      <p:grpSpPr>
        <a:xfrm>
          <a:off x="0" y="0"/>
          <a:ext cx="0" cy="0"/>
          <a:chOff x="0" y="0"/>
          <a:chExt cx="0" cy="0"/>
        </a:xfrm>
      </p:grpSpPr>
      <p:sp>
        <p:nvSpPr>
          <p:cNvPr id="525" name="Google Shape;525;p88"/>
          <p:cNvSpPr txBox="1">
            <a:spLocks noGrp="1"/>
          </p:cNvSpPr>
          <p:nvPr>
            <p:ph type="title"/>
          </p:nvPr>
        </p:nvSpPr>
        <p:spPr>
          <a:xfrm>
            <a:off x="150525" y="69000"/>
            <a:ext cx="893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b="1">
                <a:solidFill>
                  <a:srgbClr val="00FFFF"/>
                </a:solidFill>
                <a:highlight>
                  <a:srgbClr val="EA9999"/>
                </a:highlight>
              </a:rPr>
              <a:t>A general outline of a technical report can be as follows continued...:</a:t>
            </a:r>
            <a:endParaRPr sz="2500" b="1">
              <a:solidFill>
                <a:srgbClr val="00FFFF"/>
              </a:solidFill>
              <a:highlight>
                <a:srgbClr val="EA9999"/>
              </a:highlight>
            </a:endParaRPr>
          </a:p>
          <a:p>
            <a:pPr marL="0" lvl="0" indent="0" algn="l" rtl="0">
              <a:spcBef>
                <a:spcPts val="0"/>
              </a:spcBef>
              <a:spcAft>
                <a:spcPts val="0"/>
              </a:spcAft>
              <a:buClr>
                <a:schemeClr val="dk1"/>
              </a:buClr>
              <a:buSzPts val="1100"/>
              <a:buFont typeface="Arial"/>
              <a:buNone/>
            </a:pPr>
            <a:endParaRPr sz="2500" b="1">
              <a:solidFill>
                <a:srgbClr val="00FFFF"/>
              </a:solidFill>
              <a:highlight>
                <a:srgbClr val="EA9999"/>
              </a:highlight>
            </a:endParaRPr>
          </a:p>
          <a:p>
            <a:pPr marL="0" lvl="0" indent="0" algn="l" rtl="0">
              <a:spcBef>
                <a:spcPts val="0"/>
              </a:spcBef>
              <a:spcAft>
                <a:spcPts val="0"/>
              </a:spcAft>
              <a:buClr>
                <a:schemeClr val="dk1"/>
              </a:buClr>
              <a:buSzPts val="1100"/>
              <a:buFont typeface="Arial"/>
              <a:buNone/>
            </a:pPr>
            <a:endParaRPr sz="2500" b="1">
              <a:solidFill>
                <a:srgbClr val="00FFFF"/>
              </a:solidFill>
              <a:highlight>
                <a:srgbClr val="EA9999"/>
              </a:highlight>
            </a:endParaRPr>
          </a:p>
        </p:txBody>
      </p:sp>
      <p:sp>
        <p:nvSpPr>
          <p:cNvPr id="526" name="Google Shape;526;p88"/>
          <p:cNvSpPr txBox="1"/>
          <p:nvPr/>
        </p:nvSpPr>
        <p:spPr>
          <a:xfrm>
            <a:off x="150525" y="832350"/>
            <a:ext cx="8938200" cy="390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b="1">
                <a:solidFill>
                  <a:srgbClr val="FF0000"/>
                </a:solidFill>
              </a:rPr>
              <a:t>7. Bibliography: </a:t>
            </a:r>
            <a:r>
              <a:rPr lang="en" sz="2200" b="1">
                <a:solidFill>
                  <a:srgbClr val="00FFFF"/>
                </a:solidFill>
              </a:rPr>
              <a:t>Bibliography of various sources consulted be prepared and attached</a:t>
            </a:r>
            <a:r>
              <a:rPr lang="en" sz="2200" b="1">
                <a:solidFill>
                  <a:srgbClr val="FF0000"/>
                </a:solidFill>
              </a:rPr>
              <a:t>. </a:t>
            </a:r>
            <a:endParaRPr sz="2200" b="1">
              <a:solidFill>
                <a:srgbClr val="FF0000"/>
              </a:solidFill>
            </a:endParaRPr>
          </a:p>
          <a:p>
            <a:pPr marL="0" lvl="0" indent="0" algn="l" rtl="0">
              <a:spcBef>
                <a:spcPts val="0"/>
              </a:spcBef>
              <a:spcAft>
                <a:spcPts val="0"/>
              </a:spcAft>
              <a:buNone/>
            </a:pPr>
            <a:endParaRPr sz="2200" b="1">
              <a:solidFill>
                <a:srgbClr val="FF0000"/>
              </a:solidFill>
            </a:endParaRPr>
          </a:p>
          <a:p>
            <a:pPr marL="0" lvl="0" indent="0" algn="l" rtl="0">
              <a:spcBef>
                <a:spcPts val="0"/>
              </a:spcBef>
              <a:spcAft>
                <a:spcPts val="0"/>
              </a:spcAft>
              <a:buNone/>
            </a:pPr>
            <a:r>
              <a:rPr lang="en" sz="2200" b="1">
                <a:solidFill>
                  <a:srgbClr val="FF0000"/>
                </a:solidFill>
              </a:rPr>
              <a:t>8. Technical appendices: </a:t>
            </a:r>
            <a:r>
              <a:rPr lang="en" sz="2200" b="1">
                <a:solidFill>
                  <a:srgbClr val="00FFFF"/>
                </a:solidFill>
              </a:rPr>
              <a:t>Appendices be given for all technical matters relating to questionnaire, mathematical derivations, elaboration on particular technique of analysis and the like ones. </a:t>
            </a:r>
            <a:endParaRPr sz="2200" b="1">
              <a:solidFill>
                <a:srgbClr val="00FFFF"/>
              </a:solidFill>
            </a:endParaRPr>
          </a:p>
          <a:p>
            <a:pPr marL="0" lvl="0" indent="0" algn="l" rtl="0">
              <a:spcBef>
                <a:spcPts val="0"/>
              </a:spcBef>
              <a:spcAft>
                <a:spcPts val="0"/>
              </a:spcAft>
              <a:buNone/>
            </a:pPr>
            <a:endParaRPr sz="2200" b="1">
              <a:solidFill>
                <a:srgbClr val="FF0000"/>
              </a:solidFill>
            </a:endParaRPr>
          </a:p>
          <a:p>
            <a:pPr marL="0" lvl="0" indent="0" algn="l" rtl="0">
              <a:spcBef>
                <a:spcPts val="0"/>
              </a:spcBef>
              <a:spcAft>
                <a:spcPts val="0"/>
              </a:spcAft>
              <a:buClr>
                <a:schemeClr val="dk1"/>
              </a:buClr>
              <a:buSzPts val="1100"/>
              <a:buFont typeface="Arial"/>
              <a:buNone/>
            </a:pPr>
            <a:r>
              <a:rPr lang="en" sz="2200" b="1">
                <a:solidFill>
                  <a:srgbClr val="FF0000"/>
                </a:solidFill>
              </a:rPr>
              <a:t>9. Index:</a:t>
            </a:r>
            <a:r>
              <a:rPr lang="en" sz="2200" b="1">
                <a:solidFill>
                  <a:srgbClr val="00FFFF"/>
                </a:solidFill>
              </a:rPr>
              <a:t> Index must be prepared and be given invariably in the report at the end.</a:t>
            </a:r>
            <a:endParaRPr sz="2200" b="1">
              <a:solidFill>
                <a:srgbClr val="00FFFF"/>
              </a:solidFill>
            </a:endParaRPr>
          </a:p>
          <a:p>
            <a:pPr marL="0" lvl="0" indent="0" algn="l" rtl="0">
              <a:spcBef>
                <a:spcPts val="0"/>
              </a:spcBef>
              <a:spcAft>
                <a:spcPts val="0"/>
              </a:spcAft>
              <a:buClr>
                <a:schemeClr val="dk1"/>
              </a:buClr>
              <a:buSzPts val="1100"/>
              <a:buFont typeface="Arial"/>
              <a:buNone/>
            </a:pPr>
            <a:endParaRPr sz="2200" b="1">
              <a:solidFill>
                <a:srgbClr val="FF0000"/>
              </a:solidFill>
            </a:endParaRPr>
          </a:p>
          <a:p>
            <a:pPr marL="0" lvl="0" indent="0" algn="l" rtl="0">
              <a:spcBef>
                <a:spcPts val="0"/>
              </a:spcBef>
              <a:spcAft>
                <a:spcPts val="0"/>
              </a:spcAft>
              <a:buNone/>
            </a:pPr>
            <a:endParaRPr sz="2200" b="1">
              <a:solidFill>
                <a:srgbClr val="FF0000"/>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30"/>
        <p:cNvGrpSpPr/>
        <p:nvPr/>
      </p:nvGrpSpPr>
      <p:grpSpPr>
        <a:xfrm>
          <a:off x="0" y="0"/>
          <a:ext cx="0" cy="0"/>
          <a:chOff x="0" y="0"/>
          <a:chExt cx="0" cy="0"/>
        </a:xfrm>
      </p:grpSpPr>
      <p:sp>
        <p:nvSpPr>
          <p:cNvPr id="531" name="Google Shape;531;p89"/>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b="1">
                <a:solidFill>
                  <a:srgbClr val="00FFFF"/>
                </a:solidFill>
              </a:rPr>
              <a:t>(B) Popular Report:</a:t>
            </a:r>
            <a:endParaRPr sz="3120" b="1">
              <a:solidFill>
                <a:srgbClr val="00FFFF"/>
              </a:solidFill>
            </a:endParaRPr>
          </a:p>
        </p:txBody>
      </p:sp>
      <p:sp>
        <p:nvSpPr>
          <p:cNvPr id="532" name="Google Shape;532;p89"/>
          <p:cNvSpPr txBox="1"/>
          <p:nvPr/>
        </p:nvSpPr>
        <p:spPr>
          <a:xfrm>
            <a:off x="347100" y="786300"/>
            <a:ext cx="8796900" cy="36942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Clr>
                <a:srgbClr val="CFE2F3"/>
              </a:buClr>
              <a:buSzPts val="2200"/>
              <a:buChar char="●"/>
            </a:pPr>
            <a:r>
              <a:rPr lang="en" sz="2200" b="1">
                <a:solidFill>
                  <a:srgbClr val="CFE2F3"/>
                </a:solidFill>
              </a:rPr>
              <a:t>The popular report is one which gives emphasis on simplicity and attractiveness. </a:t>
            </a:r>
            <a:endParaRPr sz="2200" b="1">
              <a:solidFill>
                <a:srgbClr val="CFE2F3"/>
              </a:solidFill>
            </a:endParaRPr>
          </a:p>
          <a:p>
            <a:pPr marL="457200" lvl="0" indent="-368300" algn="l" rtl="0">
              <a:spcBef>
                <a:spcPts val="0"/>
              </a:spcBef>
              <a:spcAft>
                <a:spcPts val="0"/>
              </a:spcAft>
              <a:buClr>
                <a:srgbClr val="CFE2F3"/>
              </a:buClr>
              <a:buSzPts val="2200"/>
              <a:buChar char="●"/>
            </a:pPr>
            <a:r>
              <a:rPr lang="en" sz="2200" b="1">
                <a:solidFill>
                  <a:srgbClr val="CFE2F3"/>
                </a:solidFill>
              </a:rPr>
              <a:t>The simplification should be sought through clear writing, minimization of technical, particularly mathematical, details and liberal use of charts and diagrams. </a:t>
            </a:r>
            <a:endParaRPr sz="2200" b="1">
              <a:solidFill>
                <a:srgbClr val="CFE2F3"/>
              </a:solidFill>
            </a:endParaRPr>
          </a:p>
          <a:p>
            <a:pPr marL="457200" lvl="0" indent="-368300" algn="l" rtl="0">
              <a:spcBef>
                <a:spcPts val="0"/>
              </a:spcBef>
              <a:spcAft>
                <a:spcPts val="0"/>
              </a:spcAft>
              <a:buClr>
                <a:srgbClr val="CFE2F3"/>
              </a:buClr>
              <a:buSzPts val="2200"/>
              <a:buChar char="●"/>
            </a:pPr>
            <a:r>
              <a:rPr lang="en" sz="2200" b="1">
                <a:solidFill>
                  <a:srgbClr val="CFE2F3"/>
                </a:solidFill>
              </a:rPr>
              <a:t>Attractive layout along with </a:t>
            </a:r>
            <a:r>
              <a:rPr lang="en" sz="3000" b="1">
                <a:solidFill>
                  <a:srgbClr val="CFE2F3"/>
                </a:solidFill>
              </a:rPr>
              <a:t>large print</a:t>
            </a:r>
            <a:r>
              <a:rPr lang="en" sz="2200" b="1">
                <a:solidFill>
                  <a:srgbClr val="CFE2F3"/>
                </a:solidFill>
              </a:rPr>
              <a:t>, many subheadings, even an </a:t>
            </a:r>
            <a:r>
              <a:rPr lang="en" sz="2200" b="1">
                <a:solidFill>
                  <a:srgbClr val="FFFF00"/>
                </a:solidFill>
              </a:rPr>
              <a:t>occasional cartoon</a:t>
            </a:r>
            <a:r>
              <a:rPr lang="en" sz="2200" b="1">
                <a:solidFill>
                  <a:srgbClr val="CFE2F3"/>
                </a:solidFill>
              </a:rPr>
              <a:t> now and then is another characteristic feature of the popular report. </a:t>
            </a:r>
            <a:endParaRPr sz="2200" b="1">
              <a:solidFill>
                <a:srgbClr val="CFE2F3"/>
              </a:solidFill>
            </a:endParaRPr>
          </a:p>
          <a:p>
            <a:pPr marL="457200" lvl="0" indent="-368300" algn="l" rtl="0">
              <a:spcBef>
                <a:spcPts val="0"/>
              </a:spcBef>
              <a:spcAft>
                <a:spcPts val="0"/>
              </a:spcAft>
              <a:buClr>
                <a:srgbClr val="CFE2F3"/>
              </a:buClr>
              <a:buSzPts val="2200"/>
              <a:buChar char="●"/>
            </a:pPr>
            <a:r>
              <a:rPr lang="en" sz="2200" b="1">
                <a:solidFill>
                  <a:srgbClr val="CFE2F3"/>
                </a:solidFill>
              </a:rPr>
              <a:t>Besides, in such a report emphasis is given on</a:t>
            </a:r>
            <a:r>
              <a:rPr lang="en" sz="2200" b="1">
                <a:solidFill>
                  <a:srgbClr val="FFFF00"/>
                </a:solidFill>
              </a:rPr>
              <a:t> practical aspects and policy implications. </a:t>
            </a:r>
            <a:endParaRPr sz="2200" b="1">
              <a:solidFill>
                <a:srgbClr val="FFFF00"/>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36"/>
        <p:cNvGrpSpPr/>
        <p:nvPr/>
      </p:nvGrpSpPr>
      <p:grpSpPr>
        <a:xfrm>
          <a:off x="0" y="0"/>
          <a:ext cx="0" cy="0"/>
          <a:chOff x="0" y="0"/>
          <a:chExt cx="0" cy="0"/>
        </a:xfrm>
      </p:grpSpPr>
      <p:sp>
        <p:nvSpPr>
          <p:cNvPr id="537" name="Google Shape;537;p90"/>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b="1">
                <a:solidFill>
                  <a:srgbClr val="00FFFF"/>
                </a:solidFill>
              </a:rPr>
              <a:t>We give below a general outline of a popular report.</a:t>
            </a:r>
            <a:endParaRPr sz="2500" b="1">
              <a:solidFill>
                <a:srgbClr val="00FFFF"/>
              </a:solidFill>
            </a:endParaRPr>
          </a:p>
          <a:p>
            <a:pPr marL="0" lvl="0" indent="0" algn="l" rtl="0">
              <a:spcBef>
                <a:spcPts val="0"/>
              </a:spcBef>
              <a:spcAft>
                <a:spcPts val="0"/>
              </a:spcAft>
              <a:buClr>
                <a:schemeClr val="dk1"/>
              </a:buClr>
              <a:buSzPts val="1100"/>
              <a:buFont typeface="Arial"/>
              <a:buNone/>
            </a:pPr>
            <a:endParaRPr sz="2500" b="1">
              <a:solidFill>
                <a:srgbClr val="00FFFF"/>
              </a:solidFill>
            </a:endParaRPr>
          </a:p>
          <a:p>
            <a:pPr marL="0" lvl="0" indent="0" algn="l" rtl="0">
              <a:spcBef>
                <a:spcPts val="0"/>
              </a:spcBef>
              <a:spcAft>
                <a:spcPts val="0"/>
              </a:spcAft>
              <a:buClr>
                <a:schemeClr val="dk1"/>
              </a:buClr>
              <a:buSzPts val="1100"/>
              <a:buFont typeface="Arial"/>
              <a:buNone/>
            </a:pPr>
            <a:endParaRPr sz="2500" b="1">
              <a:solidFill>
                <a:srgbClr val="00FFFF"/>
              </a:solidFill>
            </a:endParaRPr>
          </a:p>
        </p:txBody>
      </p:sp>
      <p:sp>
        <p:nvSpPr>
          <p:cNvPr id="538" name="Google Shape;538;p90"/>
          <p:cNvSpPr txBox="1"/>
          <p:nvPr/>
        </p:nvSpPr>
        <p:spPr>
          <a:xfrm>
            <a:off x="347100" y="786300"/>
            <a:ext cx="8796900" cy="390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b="1">
                <a:solidFill>
                  <a:srgbClr val="FF0000"/>
                </a:solidFill>
              </a:rPr>
              <a:t>1. The findings and their implications:</a:t>
            </a:r>
            <a:r>
              <a:rPr lang="en" sz="2200" b="1">
                <a:solidFill>
                  <a:srgbClr val="CFE2F3"/>
                </a:solidFill>
              </a:rPr>
              <a:t> Emphasis in the report is given on the findings of most practical interest and on the implications of these findings. </a:t>
            </a:r>
            <a:endParaRPr sz="2200" b="1">
              <a:solidFill>
                <a:srgbClr val="CFE2F3"/>
              </a:solidFill>
            </a:endParaRPr>
          </a:p>
          <a:p>
            <a:pPr marL="0" lvl="0" indent="0" algn="l" rtl="0">
              <a:spcBef>
                <a:spcPts val="0"/>
              </a:spcBef>
              <a:spcAft>
                <a:spcPts val="0"/>
              </a:spcAft>
              <a:buNone/>
            </a:pPr>
            <a:endParaRPr sz="2200" b="1">
              <a:solidFill>
                <a:srgbClr val="CFE2F3"/>
              </a:solidFill>
            </a:endParaRPr>
          </a:p>
          <a:p>
            <a:pPr marL="0" lvl="0" indent="0" algn="l" rtl="0">
              <a:spcBef>
                <a:spcPts val="0"/>
              </a:spcBef>
              <a:spcAft>
                <a:spcPts val="0"/>
              </a:spcAft>
              <a:buNone/>
            </a:pPr>
            <a:r>
              <a:rPr lang="en" sz="2200" b="1">
                <a:solidFill>
                  <a:srgbClr val="FF0000"/>
                </a:solidFill>
              </a:rPr>
              <a:t>2. Recommendations for action: </a:t>
            </a:r>
            <a:r>
              <a:rPr lang="en" sz="2200" b="1">
                <a:solidFill>
                  <a:srgbClr val="CFE2F3"/>
                </a:solidFill>
              </a:rPr>
              <a:t>Recommendations for action on the basis of the findings of the study is made in this section of the report. </a:t>
            </a:r>
            <a:endParaRPr sz="2200" b="1">
              <a:solidFill>
                <a:srgbClr val="CFE2F3"/>
              </a:solidFill>
            </a:endParaRPr>
          </a:p>
          <a:p>
            <a:pPr marL="0" lvl="0" indent="0" algn="l" rtl="0">
              <a:spcBef>
                <a:spcPts val="0"/>
              </a:spcBef>
              <a:spcAft>
                <a:spcPts val="0"/>
              </a:spcAft>
              <a:buNone/>
            </a:pPr>
            <a:endParaRPr sz="2200" b="1">
              <a:solidFill>
                <a:srgbClr val="CFE2F3"/>
              </a:solidFill>
            </a:endParaRPr>
          </a:p>
          <a:p>
            <a:pPr marL="0" lvl="0" indent="0" algn="l" rtl="0">
              <a:spcBef>
                <a:spcPts val="0"/>
              </a:spcBef>
              <a:spcAft>
                <a:spcPts val="0"/>
              </a:spcAft>
              <a:buNone/>
            </a:pPr>
            <a:r>
              <a:rPr lang="en" sz="2200" b="1">
                <a:solidFill>
                  <a:srgbClr val="FF0000"/>
                </a:solidFill>
              </a:rPr>
              <a:t>3. Objective of the study:</a:t>
            </a:r>
            <a:r>
              <a:rPr lang="en" sz="2200" b="1">
                <a:solidFill>
                  <a:srgbClr val="CFE2F3"/>
                </a:solidFill>
              </a:rPr>
              <a:t> A general review of how the problem arise is presented along with the specific objectives of the project under study.</a:t>
            </a:r>
            <a:endParaRPr sz="2200" b="1">
              <a:solidFill>
                <a:srgbClr val="FFFF00"/>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42"/>
        <p:cNvGrpSpPr/>
        <p:nvPr/>
      </p:nvGrpSpPr>
      <p:grpSpPr>
        <a:xfrm>
          <a:off x="0" y="0"/>
          <a:ext cx="0" cy="0"/>
          <a:chOff x="0" y="0"/>
          <a:chExt cx="0" cy="0"/>
        </a:xfrm>
      </p:grpSpPr>
      <p:sp>
        <p:nvSpPr>
          <p:cNvPr id="543" name="Google Shape;543;p91"/>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b="1">
                <a:solidFill>
                  <a:srgbClr val="00FFFF"/>
                </a:solidFill>
              </a:rPr>
              <a:t>We give below a general outline of a popular report.</a:t>
            </a:r>
            <a:endParaRPr sz="2500" b="1">
              <a:solidFill>
                <a:srgbClr val="00FFFF"/>
              </a:solidFill>
            </a:endParaRPr>
          </a:p>
          <a:p>
            <a:pPr marL="0" lvl="0" indent="0" algn="l" rtl="0">
              <a:spcBef>
                <a:spcPts val="0"/>
              </a:spcBef>
              <a:spcAft>
                <a:spcPts val="0"/>
              </a:spcAft>
              <a:buClr>
                <a:schemeClr val="dk1"/>
              </a:buClr>
              <a:buSzPts val="1100"/>
              <a:buFont typeface="Arial"/>
              <a:buNone/>
            </a:pPr>
            <a:endParaRPr sz="2500" b="1">
              <a:solidFill>
                <a:srgbClr val="00FFFF"/>
              </a:solidFill>
            </a:endParaRPr>
          </a:p>
          <a:p>
            <a:pPr marL="0" lvl="0" indent="0" algn="l" rtl="0">
              <a:spcBef>
                <a:spcPts val="0"/>
              </a:spcBef>
              <a:spcAft>
                <a:spcPts val="0"/>
              </a:spcAft>
              <a:buClr>
                <a:schemeClr val="dk1"/>
              </a:buClr>
              <a:buSzPts val="1100"/>
              <a:buFont typeface="Arial"/>
              <a:buNone/>
            </a:pPr>
            <a:endParaRPr sz="2500" b="1">
              <a:solidFill>
                <a:srgbClr val="00FFFF"/>
              </a:solidFill>
            </a:endParaRPr>
          </a:p>
        </p:txBody>
      </p:sp>
      <p:sp>
        <p:nvSpPr>
          <p:cNvPr id="544" name="Google Shape;544;p91"/>
          <p:cNvSpPr txBox="1"/>
          <p:nvPr/>
        </p:nvSpPr>
        <p:spPr>
          <a:xfrm>
            <a:off x="347100" y="641700"/>
            <a:ext cx="8796900" cy="4248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b="1">
                <a:solidFill>
                  <a:srgbClr val="FF0000"/>
                </a:solidFill>
              </a:rPr>
              <a:t>4. Methods employed: </a:t>
            </a:r>
            <a:r>
              <a:rPr lang="en" sz="2200" b="1">
                <a:solidFill>
                  <a:srgbClr val="CFE2F3"/>
                </a:solidFill>
              </a:rPr>
              <a:t>A brief and non-technical description of the methods and techniques used, including a short review of the data on which the study is based, is given in this part of the report. </a:t>
            </a:r>
            <a:endParaRPr sz="2200" b="1">
              <a:solidFill>
                <a:srgbClr val="CFE2F3"/>
              </a:solidFill>
            </a:endParaRPr>
          </a:p>
          <a:p>
            <a:pPr marL="0" lvl="0" indent="0" algn="l" rtl="0">
              <a:spcBef>
                <a:spcPts val="0"/>
              </a:spcBef>
              <a:spcAft>
                <a:spcPts val="0"/>
              </a:spcAft>
              <a:buNone/>
            </a:pPr>
            <a:r>
              <a:rPr lang="en" sz="2200" b="1">
                <a:solidFill>
                  <a:srgbClr val="FF0000"/>
                </a:solidFill>
              </a:rPr>
              <a:t>5. Results: </a:t>
            </a:r>
            <a:r>
              <a:rPr lang="en" sz="2200" b="1">
                <a:solidFill>
                  <a:srgbClr val="CFE2F3"/>
                </a:solidFill>
              </a:rPr>
              <a:t>This section constitutes the main body of the report wherein the results of the study are presented in clear and non-technical terms with liberal use of all sorts of illustrations such as charts, diagrams and the like ones. </a:t>
            </a:r>
            <a:endParaRPr sz="2200" b="1">
              <a:solidFill>
                <a:srgbClr val="CFE2F3"/>
              </a:solidFill>
            </a:endParaRPr>
          </a:p>
          <a:p>
            <a:pPr marL="0" lvl="0" indent="0" algn="l" rtl="0">
              <a:spcBef>
                <a:spcPts val="0"/>
              </a:spcBef>
              <a:spcAft>
                <a:spcPts val="0"/>
              </a:spcAft>
              <a:buNone/>
            </a:pPr>
            <a:r>
              <a:rPr lang="en" sz="2200" b="1">
                <a:solidFill>
                  <a:srgbClr val="FF0000"/>
                </a:solidFill>
              </a:rPr>
              <a:t>6. Technical appendices:</a:t>
            </a:r>
            <a:r>
              <a:rPr lang="en" sz="2200" b="1">
                <a:solidFill>
                  <a:srgbClr val="CFE2F3"/>
                </a:solidFill>
              </a:rPr>
              <a:t> More detailed information on methods used, forms, etc. is presented in the form of appendices. But the appendices are often not detailed if the report is entirely meant for general public.</a:t>
            </a:r>
            <a:endParaRPr sz="2200" b="1">
              <a:solidFill>
                <a:srgbClr val="FFFF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6D7A8"/>
        </a:solidFill>
        <a:effectLst/>
      </p:bgPr>
    </p:bg>
    <p:spTree>
      <p:nvGrpSpPr>
        <p:cNvPr id="1" name="Shape 212"/>
        <p:cNvGrpSpPr/>
        <p:nvPr/>
      </p:nvGrpSpPr>
      <p:grpSpPr>
        <a:xfrm>
          <a:off x="0" y="0"/>
          <a:ext cx="0" cy="0"/>
          <a:chOff x="0" y="0"/>
          <a:chExt cx="0" cy="0"/>
        </a:xfrm>
      </p:grpSpPr>
      <p:sp>
        <p:nvSpPr>
          <p:cNvPr id="213" name="Google Shape;213;p38"/>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a:solidFill>
                  <a:srgbClr val="FFFF00"/>
                </a:solidFill>
                <a:highlight>
                  <a:srgbClr val="FF9900"/>
                </a:highlight>
              </a:rPr>
              <a:t>Meaning of interpretation, technique of interpretation</a:t>
            </a:r>
            <a:endParaRPr sz="2400">
              <a:solidFill>
                <a:srgbClr val="FFFF00"/>
              </a:solidFill>
              <a:highlight>
                <a:srgbClr val="FF9900"/>
              </a:highlight>
            </a:endParaRPr>
          </a:p>
          <a:p>
            <a:pPr marL="0" lvl="0" indent="0" algn="l" rtl="0">
              <a:spcBef>
                <a:spcPts val="0"/>
              </a:spcBef>
              <a:spcAft>
                <a:spcPts val="0"/>
              </a:spcAft>
              <a:buNone/>
            </a:pPr>
            <a:endParaRPr>
              <a:solidFill>
                <a:srgbClr val="FFFF00"/>
              </a:solidFill>
              <a:highlight>
                <a:srgbClr val="FF9900"/>
              </a:highlight>
            </a:endParaRPr>
          </a:p>
        </p:txBody>
      </p:sp>
      <p:sp>
        <p:nvSpPr>
          <p:cNvPr id="214" name="Google Shape;214;p38"/>
          <p:cNvSpPr txBox="1"/>
          <p:nvPr/>
        </p:nvSpPr>
        <p:spPr>
          <a:xfrm>
            <a:off x="67150" y="1141500"/>
            <a:ext cx="8963700" cy="3093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2700"/>
              <a:t>Interpretation is the device through which the factors that seem to explain what has been observed by researcher in the course of the study can be better understood and it also provides a theoretical conception which can serve as a guide for further researches.</a:t>
            </a:r>
            <a:endParaRPr sz="2700"/>
          </a:p>
          <a:p>
            <a:pPr marL="0" lvl="0" indent="0" algn="l" rtl="0">
              <a:spcBef>
                <a:spcPts val="0"/>
              </a:spcBef>
              <a:spcAft>
                <a:spcPts val="0"/>
              </a:spcAft>
              <a:buClr>
                <a:schemeClr val="dk1"/>
              </a:buClr>
              <a:buSzPts val="1100"/>
              <a:buFont typeface="Arial"/>
              <a:buNone/>
            </a:pPr>
            <a:endParaRPr sz="2700"/>
          </a:p>
          <a:p>
            <a:pPr marL="0" lvl="0" indent="0" algn="l" rtl="0">
              <a:spcBef>
                <a:spcPts val="0"/>
              </a:spcBef>
              <a:spcAft>
                <a:spcPts val="0"/>
              </a:spcAft>
              <a:buNone/>
            </a:pPr>
            <a:endParaRPr sz="27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48"/>
        <p:cNvGrpSpPr/>
        <p:nvPr/>
      </p:nvGrpSpPr>
      <p:grpSpPr>
        <a:xfrm>
          <a:off x="0" y="0"/>
          <a:ext cx="0" cy="0"/>
          <a:chOff x="0" y="0"/>
          <a:chExt cx="0" cy="0"/>
        </a:xfrm>
      </p:grpSpPr>
      <p:sp>
        <p:nvSpPr>
          <p:cNvPr id="549" name="Google Shape;549;p92"/>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FF"/>
                </a:solidFill>
              </a:rPr>
              <a:t>Oral presentation:</a:t>
            </a:r>
            <a:endParaRPr sz="3220" b="1">
              <a:solidFill>
                <a:srgbClr val="FFFFFF"/>
              </a:solidFill>
            </a:endParaRPr>
          </a:p>
        </p:txBody>
      </p:sp>
      <p:sp>
        <p:nvSpPr>
          <p:cNvPr id="550" name="Google Shape;550;p92"/>
          <p:cNvSpPr txBox="1"/>
          <p:nvPr/>
        </p:nvSpPr>
        <p:spPr>
          <a:xfrm>
            <a:off x="441775" y="962425"/>
            <a:ext cx="8298900" cy="323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b="1">
                <a:solidFill>
                  <a:srgbClr val="00FF00"/>
                </a:solidFill>
              </a:rPr>
              <a:t> The merit of this approach lies in the fact that it provides an opportunity for give-and-take decisions which generally lead to a better understanding of the findings and their implications.</a:t>
            </a:r>
            <a:r>
              <a:rPr lang="en" sz="2200" b="1">
                <a:solidFill>
                  <a:srgbClr val="FFFF00"/>
                </a:solidFill>
              </a:rPr>
              <a:t> </a:t>
            </a:r>
            <a:endParaRPr sz="2200" b="1">
              <a:solidFill>
                <a:srgbClr val="FFFF00"/>
              </a:solidFill>
            </a:endParaRPr>
          </a:p>
          <a:p>
            <a:pPr marL="0" lvl="0" indent="0" algn="l" rtl="0">
              <a:spcBef>
                <a:spcPts val="0"/>
              </a:spcBef>
              <a:spcAft>
                <a:spcPts val="0"/>
              </a:spcAft>
              <a:buNone/>
            </a:pPr>
            <a:endParaRPr sz="2200" b="1">
              <a:solidFill>
                <a:srgbClr val="FFFF00"/>
              </a:solidFill>
            </a:endParaRPr>
          </a:p>
          <a:p>
            <a:pPr marL="0" lvl="0" indent="0" algn="l" rtl="0">
              <a:spcBef>
                <a:spcPts val="0"/>
              </a:spcBef>
              <a:spcAft>
                <a:spcPts val="0"/>
              </a:spcAft>
              <a:buNone/>
            </a:pPr>
            <a:r>
              <a:rPr lang="en" sz="2200" b="1">
                <a:solidFill>
                  <a:srgbClr val="FFFF00"/>
                </a:solidFill>
              </a:rPr>
              <a:t>But the main demerit of this sort of presentation is the lack of any permanent record concerning the research details and it may be just possible that the findings may fade away from people’s memory even before an action is taken. </a:t>
            </a:r>
            <a:endParaRPr sz="2200" b="1">
              <a:solidFill>
                <a:srgbClr val="FFFF00"/>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54"/>
        <p:cNvGrpSpPr/>
        <p:nvPr/>
      </p:nvGrpSpPr>
      <p:grpSpPr>
        <a:xfrm>
          <a:off x="0" y="0"/>
          <a:ext cx="0" cy="0"/>
          <a:chOff x="0" y="0"/>
          <a:chExt cx="0" cy="0"/>
        </a:xfrm>
      </p:grpSpPr>
      <p:sp>
        <p:nvSpPr>
          <p:cNvPr id="555" name="Google Shape;555;p93"/>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860" b="1">
                <a:solidFill>
                  <a:srgbClr val="FFFFFF"/>
                </a:solidFill>
              </a:rPr>
              <a:t>Oral presentation continued...:</a:t>
            </a:r>
            <a:endParaRPr sz="3220" b="1">
              <a:solidFill>
                <a:srgbClr val="FFFFFF"/>
              </a:solidFill>
            </a:endParaRPr>
          </a:p>
        </p:txBody>
      </p:sp>
      <p:sp>
        <p:nvSpPr>
          <p:cNvPr id="556" name="Google Shape;556;p93"/>
          <p:cNvSpPr txBox="1"/>
          <p:nvPr/>
        </p:nvSpPr>
        <p:spPr>
          <a:xfrm>
            <a:off x="441775" y="962425"/>
            <a:ext cx="8298900" cy="357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b="1">
                <a:solidFill>
                  <a:srgbClr val="00FF00"/>
                </a:solidFill>
              </a:rPr>
              <a:t> Oral presentation is effective when supplemented by various </a:t>
            </a:r>
            <a:r>
              <a:rPr lang="en" sz="2200" b="1">
                <a:solidFill>
                  <a:srgbClr val="FFFF00"/>
                </a:solidFill>
              </a:rPr>
              <a:t>visual devices</a:t>
            </a:r>
            <a:r>
              <a:rPr lang="en" sz="2200" b="1">
                <a:solidFill>
                  <a:srgbClr val="00FF00"/>
                </a:solidFill>
              </a:rPr>
              <a:t>. </a:t>
            </a:r>
            <a:endParaRPr sz="2200" b="1">
              <a:solidFill>
                <a:srgbClr val="00FF00"/>
              </a:solidFill>
            </a:endParaRPr>
          </a:p>
          <a:p>
            <a:pPr marL="457200" lvl="0" indent="-368300" algn="l" rtl="0">
              <a:spcBef>
                <a:spcPts val="0"/>
              </a:spcBef>
              <a:spcAft>
                <a:spcPts val="0"/>
              </a:spcAft>
              <a:buClr>
                <a:srgbClr val="00FF00"/>
              </a:buClr>
              <a:buSzPts val="2200"/>
              <a:buChar char="●"/>
            </a:pPr>
            <a:r>
              <a:rPr lang="en" sz="2200" b="1">
                <a:solidFill>
                  <a:srgbClr val="FF00FF"/>
                </a:solidFill>
              </a:rPr>
              <a:t>Use of slides</a:t>
            </a:r>
            <a:r>
              <a:rPr lang="en" sz="2200" b="1">
                <a:solidFill>
                  <a:srgbClr val="00FF00"/>
                </a:solidFill>
              </a:rPr>
              <a:t>, </a:t>
            </a:r>
            <a:endParaRPr sz="2200" b="1">
              <a:solidFill>
                <a:srgbClr val="00FF00"/>
              </a:solidFill>
            </a:endParaRPr>
          </a:p>
          <a:p>
            <a:pPr marL="457200" lvl="0" indent="-368300" algn="l" rtl="0">
              <a:spcBef>
                <a:spcPts val="0"/>
              </a:spcBef>
              <a:spcAft>
                <a:spcPts val="0"/>
              </a:spcAft>
              <a:buClr>
                <a:srgbClr val="00FF00"/>
              </a:buClr>
              <a:buSzPts val="2200"/>
              <a:buChar char="●"/>
            </a:pPr>
            <a:r>
              <a:rPr lang="en" sz="2200" b="1">
                <a:solidFill>
                  <a:srgbClr val="CFE2F3"/>
                </a:solidFill>
              </a:rPr>
              <a:t>wall charts </a:t>
            </a:r>
            <a:r>
              <a:rPr lang="en" sz="2200" b="1">
                <a:solidFill>
                  <a:srgbClr val="00FF00"/>
                </a:solidFill>
              </a:rPr>
              <a:t>and </a:t>
            </a:r>
            <a:r>
              <a:rPr lang="en" sz="2200" b="1">
                <a:solidFill>
                  <a:srgbClr val="FFFFFF"/>
                </a:solidFill>
              </a:rPr>
              <a:t>blackboards</a:t>
            </a:r>
            <a:r>
              <a:rPr lang="en" sz="2200" b="1">
                <a:solidFill>
                  <a:srgbClr val="00FF00"/>
                </a:solidFill>
              </a:rPr>
              <a:t> is quite helpful in contributing to clarity and in reducing the boredom, if any. </a:t>
            </a:r>
            <a:endParaRPr sz="2200" b="1">
              <a:solidFill>
                <a:srgbClr val="00FF00"/>
              </a:solidFill>
            </a:endParaRPr>
          </a:p>
          <a:p>
            <a:pPr marL="457200" lvl="0" indent="-368300" algn="l" rtl="0">
              <a:spcBef>
                <a:spcPts val="0"/>
              </a:spcBef>
              <a:spcAft>
                <a:spcPts val="0"/>
              </a:spcAft>
              <a:buClr>
                <a:srgbClr val="00FF00"/>
              </a:buClr>
              <a:buSzPts val="2200"/>
              <a:buChar char="●"/>
            </a:pPr>
            <a:r>
              <a:rPr lang="en" sz="2200" b="1">
                <a:solidFill>
                  <a:srgbClr val="00FF00"/>
                </a:solidFill>
              </a:rPr>
              <a:t>Distributing a board outline, </a:t>
            </a:r>
            <a:endParaRPr sz="2200" b="1">
              <a:solidFill>
                <a:srgbClr val="00FF00"/>
              </a:solidFill>
            </a:endParaRPr>
          </a:p>
          <a:p>
            <a:pPr marL="457200" lvl="0" indent="-368300" algn="l" rtl="0">
              <a:spcBef>
                <a:spcPts val="0"/>
              </a:spcBef>
              <a:spcAft>
                <a:spcPts val="0"/>
              </a:spcAft>
              <a:buClr>
                <a:srgbClr val="00FF00"/>
              </a:buClr>
              <a:buSzPts val="2200"/>
              <a:buChar char="●"/>
            </a:pPr>
            <a:r>
              <a:rPr lang="en" sz="2200" b="1">
                <a:solidFill>
                  <a:srgbClr val="00FF00"/>
                </a:solidFill>
              </a:rPr>
              <a:t>with a few important tables and charts concerning the research results, makes the listeners attentive who have a ready outline on which to focus their thinking.</a:t>
            </a:r>
            <a:endParaRPr sz="2200" b="1">
              <a:solidFill>
                <a:srgbClr val="FFFF00"/>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60"/>
        <p:cNvGrpSpPr/>
        <p:nvPr/>
      </p:nvGrpSpPr>
      <p:grpSpPr>
        <a:xfrm>
          <a:off x="0" y="0"/>
          <a:ext cx="0" cy="0"/>
          <a:chOff x="0" y="0"/>
          <a:chExt cx="0" cy="0"/>
        </a:xfrm>
      </p:grpSpPr>
      <p:sp>
        <p:nvSpPr>
          <p:cNvPr id="561" name="Google Shape;561;p94"/>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a:t>
            </a:r>
            <a:endParaRPr sz="3020" b="1">
              <a:solidFill>
                <a:srgbClr val="FFFF00"/>
              </a:solidFill>
            </a:endParaRPr>
          </a:p>
        </p:txBody>
      </p:sp>
      <p:sp>
        <p:nvSpPr>
          <p:cNvPr id="562" name="Google Shape;562;p94"/>
          <p:cNvSpPr txBox="1"/>
          <p:nvPr/>
        </p:nvSpPr>
        <p:spPr>
          <a:xfrm>
            <a:off x="71625" y="599550"/>
            <a:ext cx="9144000" cy="4617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highlight>
                  <a:srgbClr val="FFFFFF"/>
                </a:highlight>
              </a:rPr>
              <a:t>1. </a:t>
            </a:r>
            <a:r>
              <a:rPr lang="en" sz="1800" b="1">
                <a:highlight>
                  <a:srgbClr val="FFFF00"/>
                </a:highlight>
              </a:rPr>
              <a:t>Size and physical design:</a:t>
            </a:r>
            <a:r>
              <a:rPr lang="en" sz="1800" b="1">
                <a:highlight>
                  <a:srgbClr val="FFFFFF"/>
                </a:highlight>
              </a:rPr>
              <a:t> The manuscript should be written on unruled paper 8-1/2″ × 11″ in size. If it is to be written by hand, then black or blue-black ink should be used. A margin of at least one and one-half inches should be allowed at the left hand and of at least half an inch at the right hand of the paper. There should also be one-inch margins, top and bottom. The paper should be neat and legible. If the manuscript is to be typed, then all typing should be double-spaced on one side of the page only except for the insertion of the long quotations. </a:t>
            </a: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None/>
            </a:pPr>
            <a:r>
              <a:rPr lang="en" sz="1800" b="1">
                <a:highlight>
                  <a:srgbClr val="FFFFFF"/>
                </a:highlight>
              </a:rPr>
              <a:t>2. </a:t>
            </a:r>
            <a:r>
              <a:rPr lang="en" sz="1800" b="1">
                <a:highlight>
                  <a:srgbClr val="FFFF00"/>
                </a:highlight>
              </a:rPr>
              <a:t>Procedure:</a:t>
            </a:r>
            <a:r>
              <a:rPr lang="en" sz="1800" b="1">
                <a:highlight>
                  <a:srgbClr val="FFFFFF"/>
                </a:highlight>
              </a:rPr>
              <a:t> Various steps in writing the report should be strictly adhered (All such steps have already been explained earlier in this chapter). </a:t>
            </a: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None/>
            </a:pPr>
            <a:r>
              <a:rPr lang="en" sz="1800" b="1">
                <a:highlight>
                  <a:srgbClr val="FFFF00"/>
                </a:highlight>
              </a:rPr>
              <a:t>3. Layout:</a:t>
            </a:r>
            <a:r>
              <a:rPr lang="en" sz="1800" b="1">
                <a:highlight>
                  <a:srgbClr val="FFFFFF"/>
                </a:highlight>
              </a:rPr>
              <a:t> Keeping in view the objective and nature of the problem, the layout of the report should be thought of and decided and accordingly adopted (The layout of the research report and various types of reports have been described in this chapter earlier which should be taken as a guide for report-writing in case of a particular problem). </a:t>
            </a:r>
            <a:endParaRPr sz="1800" b="1">
              <a:highlight>
                <a:srgbClr val="FFFFFF"/>
              </a:highlight>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66"/>
        <p:cNvGrpSpPr/>
        <p:nvPr/>
      </p:nvGrpSpPr>
      <p:grpSpPr>
        <a:xfrm>
          <a:off x="0" y="0"/>
          <a:ext cx="0" cy="0"/>
          <a:chOff x="0" y="0"/>
          <a:chExt cx="0" cy="0"/>
        </a:xfrm>
      </p:grpSpPr>
      <p:sp>
        <p:nvSpPr>
          <p:cNvPr id="567" name="Google Shape;567;p95"/>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a:t>
            </a:r>
            <a:endParaRPr sz="3020" b="1">
              <a:solidFill>
                <a:srgbClr val="FFFF00"/>
              </a:solidFill>
            </a:endParaRPr>
          </a:p>
        </p:txBody>
      </p:sp>
      <p:sp>
        <p:nvSpPr>
          <p:cNvPr id="568" name="Google Shape;568;p95"/>
          <p:cNvSpPr txBox="1"/>
          <p:nvPr/>
        </p:nvSpPr>
        <p:spPr>
          <a:xfrm>
            <a:off x="71625" y="599550"/>
            <a:ext cx="9144000" cy="4617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highlight>
                  <a:srgbClr val="FFFF00"/>
                </a:highlight>
              </a:rPr>
              <a:t>4. Treatment of quotations:</a:t>
            </a:r>
            <a:r>
              <a:rPr lang="en" sz="1800" b="1">
                <a:highlight>
                  <a:srgbClr val="FFFFFF"/>
                </a:highlight>
              </a:rPr>
              <a:t> Quotations should be placed in </a:t>
            </a:r>
            <a:r>
              <a:rPr lang="en" sz="1800" b="1">
                <a:highlight>
                  <a:srgbClr val="FFFF00"/>
                </a:highlight>
              </a:rPr>
              <a:t>quotation marks</a:t>
            </a:r>
            <a:r>
              <a:rPr lang="en" sz="1800" b="1">
                <a:highlight>
                  <a:srgbClr val="FFFFFF"/>
                </a:highlight>
              </a:rPr>
              <a:t> and </a:t>
            </a:r>
            <a:r>
              <a:rPr lang="en" sz="1800" b="1">
                <a:highlight>
                  <a:srgbClr val="FF00FF"/>
                </a:highlight>
              </a:rPr>
              <a:t>double spaced,</a:t>
            </a:r>
            <a:r>
              <a:rPr lang="en" sz="1800" b="1">
                <a:highlight>
                  <a:srgbClr val="FFFFFF"/>
                </a:highlight>
              </a:rPr>
              <a:t> forming an immediate part of the text. But if a quotation is of a considerable length (more than four or five type written lines) then it should be single-spaced and indented at least half an inch to the right of the normal text margin. </a:t>
            </a: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None/>
            </a:pPr>
            <a:r>
              <a:rPr lang="en" sz="1800" b="1">
                <a:highlight>
                  <a:srgbClr val="FFFF00"/>
                </a:highlight>
              </a:rPr>
              <a:t>5. The footnotes: </a:t>
            </a:r>
            <a:r>
              <a:rPr lang="en" sz="1800" b="1">
                <a:highlight>
                  <a:srgbClr val="FFFFFF"/>
                </a:highlight>
              </a:rPr>
              <a:t> footnotes are meant for cross references, citation of authorities and sources, acknowledgement and elucidation or explanation of a point of view.  Footnotes are placed at the bottom of the page on which the reference or quotation which they identify or supplement ends.  Footnotes should be numbered consecutively, usually beginning with 1 in each chapter separately. Footnotes are always typed in single space though they are divided from one another by double space</a:t>
            </a:r>
            <a:endParaRPr sz="1800" b="1">
              <a:highlight>
                <a:srgbClr val="FFFFFF"/>
              </a:highlight>
            </a:endParaRPr>
          </a:p>
          <a:p>
            <a:pPr marL="0" lvl="0" indent="0" algn="l" rtl="0">
              <a:spcBef>
                <a:spcPts val="0"/>
              </a:spcBef>
              <a:spcAft>
                <a:spcPts val="0"/>
              </a:spcAft>
              <a:buNone/>
            </a:pPr>
            <a:r>
              <a:rPr lang="en" sz="1800" b="1">
                <a:highlight>
                  <a:srgbClr val="FFFF00"/>
                </a:highlight>
              </a:rPr>
              <a:t>6. Documentation style: </a:t>
            </a:r>
            <a:r>
              <a:rPr lang="en" sz="1800" b="1">
                <a:highlight>
                  <a:srgbClr val="FFFFFF"/>
                </a:highlight>
              </a:rPr>
              <a:t>Regarding documentation, the first footnote reference to any given work should be complete in its documentation, giving all the essential facts about the edition used. </a:t>
            </a:r>
            <a:endParaRPr sz="1800" b="1">
              <a:highlight>
                <a:srgbClr val="FFFFFF"/>
              </a:highlight>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72"/>
        <p:cNvGrpSpPr/>
        <p:nvPr/>
      </p:nvGrpSpPr>
      <p:grpSpPr>
        <a:xfrm>
          <a:off x="0" y="0"/>
          <a:ext cx="0" cy="0"/>
          <a:chOff x="0" y="0"/>
          <a:chExt cx="0" cy="0"/>
        </a:xfrm>
      </p:grpSpPr>
      <p:sp>
        <p:nvSpPr>
          <p:cNvPr id="573" name="Google Shape;573;p96"/>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 continued….</a:t>
            </a:r>
            <a:endParaRPr sz="3020" b="1">
              <a:solidFill>
                <a:srgbClr val="FFFF00"/>
              </a:solidFill>
            </a:endParaRPr>
          </a:p>
        </p:txBody>
      </p:sp>
      <p:sp>
        <p:nvSpPr>
          <p:cNvPr id="574" name="Google Shape;574;p96"/>
          <p:cNvSpPr txBox="1"/>
          <p:nvPr/>
        </p:nvSpPr>
        <p:spPr>
          <a:xfrm>
            <a:off x="71625" y="599550"/>
            <a:ext cx="9144000" cy="350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800" b="1">
                <a:highlight>
                  <a:srgbClr val="FFFFFF"/>
                </a:highlight>
              </a:rPr>
              <a:t>(i) Regarding the single-volume reference</a:t>
            </a:r>
            <a:endParaRPr sz="1800" b="1">
              <a:highlight>
                <a:srgbClr val="FFFFFF"/>
              </a:highlight>
            </a:endParaRPr>
          </a:p>
          <a:p>
            <a:pPr marL="0" lvl="0" indent="0" algn="l" rtl="0">
              <a:spcBef>
                <a:spcPts val="0"/>
              </a:spcBef>
              <a:spcAft>
                <a:spcPts val="0"/>
              </a:spcAft>
              <a:buNone/>
            </a:pPr>
            <a:endParaRPr sz="1800" b="1">
              <a:highlight>
                <a:srgbClr val="FFFF00"/>
              </a:highlight>
            </a:endParaRPr>
          </a:p>
          <a:p>
            <a:pPr marL="0" lvl="0" indent="0" algn="l" rtl="0">
              <a:spcBef>
                <a:spcPts val="0"/>
              </a:spcBef>
              <a:spcAft>
                <a:spcPts val="0"/>
              </a:spcAft>
              <a:buNone/>
            </a:pPr>
            <a:r>
              <a:rPr lang="en" sz="1800" b="1">
                <a:highlight>
                  <a:srgbClr val="FFFF00"/>
                </a:highlight>
              </a:rPr>
              <a:t>1. Author’s name in normal order (and not beginning with the last name as in a bibliography) followed by a comma; </a:t>
            </a:r>
            <a:endParaRPr sz="1800" b="1">
              <a:highlight>
                <a:srgbClr val="FFFF00"/>
              </a:highlight>
            </a:endParaRPr>
          </a:p>
          <a:p>
            <a:pPr marL="0" lvl="0" indent="0" algn="l" rtl="0">
              <a:spcBef>
                <a:spcPts val="0"/>
              </a:spcBef>
              <a:spcAft>
                <a:spcPts val="0"/>
              </a:spcAft>
              <a:buNone/>
            </a:pPr>
            <a:r>
              <a:rPr lang="en" sz="1800" b="1">
                <a:highlight>
                  <a:srgbClr val="FFFF00"/>
                </a:highlight>
              </a:rPr>
              <a:t>2. Title of work, underlined to indicate italics; </a:t>
            </a:r>
            <a:endParaRPr sz="1800" b="1">
              <a:highlight>
                <a:srgbClr val="FFFF00"/>
              </a:highlight>
            </a:endParaRPr>
          </a:p>
          <a:p>
            <a:pPr marL="0" lvl="0" indent="0" algn="l" rtl="0">
              <a:spcBef>
                <a:spcPts val="0"/>
              </a:spcBef>
              <a:spcAft>
                <a:spcPts val="0"/>
              </a:spcAft>
              <a:buNone/>
            </a:pPr>
            <a:r>
              <a:rPr lang="en" sz="1800" b="1">
                <a:highlight>
                  <a:srgbClr val="FFFF00"/>
                </a:highlight>
              </a:rPr>
              <a:t>3. Place and date of publication; </a:t>
            </a:r>
            <a:endParaRPr sz="1800" b="1">
              <a:highlight>
                <a:srgbClr val="FFFF00"/>
              </a:highlight>
            </a:endParaRPr>
          </a:p>
          <a:p>
            <a:pPr marL="0" lvl="0" indent="0" algn="l" rtl="0">
              <a:spcBef>
                <a:spcPts val="0"/>
              </a:spcBef>
              <a:spcAft>
                <a:spcPts val="0"/>
              </a:spcAft>
              <a:buClr>
                <a:schemeClr val="dk1"/>
              </a:buClr>
              <a:buSzPts val="1100"/>
              <a:buFont typeface="Arial"/>
              <a:buNone/>
            </a:pPr>
            <a:r>
              <a:rPr lang="en" sz="1800" b="1">
                <a:highlight>
                  <a:srgbClr val="FFFF00"/>
                </a:highlight>
              </a:rPr>
              <a:t>4. Pagination references (The page number).</a:t>
            </a:r>
            <a:endParaRPr sz="1800" b="1">
              <a:highlight>
                <a:srgbClr val="FFFF00"/>
              </a:highlight>
            </a:endParaRPr>
          </a:p>
          <a:p>
            <a:pPr marL="0" lvl="0" indent="0" algn="l" rtl="0">
              <a:spcBef>
                <a:spcPts val="0"/>
              </a:spcBef>
              <a:spcAft>
                <a:spcPts val="0"/>
              </a:spcAft>
              <a:buNone/>
            </a:pPr>
            <a:endParaRPr sz="1800" b="1">
              <a:highlight>
                <a:srgbClr val="FFFF00"/>
              </a:highlight>
            </a:endParaRPr>
          </a:p>
          <a:p>
            <a:pPr marL="0" lvl="0" indent="0" algn="l" rtl="0">
              <a:spcBef>
                <a:spcPts val="0"/>
              </a:spcBef>
              <a:spcAft>
                <a:spcPts val="0"/>
              </a:spcAft>
              <a:buClr>
                <a:schemeClr val="dk1"/>
              </a:buClr>
              <a:buSzPts val="1100"/>
              <a:buFont typeface="Arial"/>
              <a:buNone/>
            </a:pPr>
            <a:r>
              <a:rPr lang="en" sz="1800" b="1">
                <a:highlight>
                  <a:srgbClr val="00FFFF"/>
                </a:highlight>
              </a:rPr>
              <a:t>Example John Gassner, Masters of the Drama, New York: Dover Publications, Inc. 1954, p. 315.</a:t>
            </a:r>
            <a:endParaRPr sz="1800" b="1">
              <a:highlight>
                <a:srgbClr val="00FFFF"/>
              </a:highlight>
            </a:endParaRPr>
          </a:p>
          <a:p>
            <a:pPr marL="0" lvl="0" indent="0" algn="l" rtl="0">
              <a:spcBef>
                <a:spcPts val="0"/>
              </a:spcBef>
              <a:spcAft>
                <a:spcPts val="0"/>
              </a:spcAft>
              <a:buClr>
                <a:schemeClr val="dk1"/>
              </a:buClr>
              <a:buSzPts val="1100"/>
              <a:buFont typeface="Arial"/>
              <a:buNone/>
            </a:pPr>
            <a:endParaRPr sz="1800" b="1">
              <a:highlight>
                <a:srgbClr val="FFFF00"/>
              </a:highlight>
            </a:endParaRPr>
          </a:p>
          <a:p>
            <a:pPr marL="0" lvl="0" indent="0" algn="l" rtl="0">
              <a:spcBef>
                <a:spcPts val="0"/>
              </a:spcBef>
              <a:spcAft>
                <a:spcPts val="0"/>
              </a:spcAft>
              <a:buNone/>
            </a:pPr>
            <a:endParaRPr sz="1800" b="1">
              <a:highlight>
                <a:srgbClr val="FFFF00"/>
              </a:highlight>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78"/>
        <p:cNvGrpSpPr/>
        <p:nvPr/>
      </p:nvGrpSpPr>
      <p:grpSpPr>
        <a:xfrm>
          <a:off x="0" y="0"/>
          <a:ext cx="0" cy="0"/>
          <a:chOff x="0" y="0"/>
          <a:chExt cx="0" cy="0"/>
        </a:xfrm>
      </p:grpSpPr>
      <p:sp>
        <p:nvSpPr>
          <p:cNvPr id="579" name="Google Shape;579;p97"/>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 continued….</a:t>
            </a:r>
            <a:endParaRPr sz="3020" b="1">
              <a:solidFill>
                <a:srgbClr val="FFFF00"/>
              </a:solidFill>
            </a:endParaRPr>
          </a:p>
        </p:txBody>
      </p:sp>
      <p:sp>
        <p:nvSpPr>
          <p:cNvPr id="580" name="Google Shape;580;p97"/>
          <p:cNvSpPr txBox="1"/>
          <p:nvPr/>
        </p:nvSpPr>
        <p:spPr>
          <a:xfrm>
            <a:off x="71625" y="599550"/>
            <a:ext cx="9144000" cy="2401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800" b="1">
                <a:highlight>
                  <a:srgbClr val="FFFFFF"/>
                </a:highlight>
              </a:rPr>
              <a:t>(ii) Regarding multivolumed reference</a:t>
            </a:r>
            <a:endParaRPr sz="1800" b="1">
              <a:highlight>
                <a:srgbClr val="FFFFFF"/>
              </a:highlight>
            </a:endParaRPr>
          </a:p>
          <a:p>
            <a:pPr marL="0" lvl="0" indent="0" algn="l" rtl="0">
              <a:spcBef>
                <a:spcPts val="0"/>
              </a:spcBef>
              <a:spcAft>
                <a:spcPts val="0"/>
              </a:spcAft>
              <a:buClr>
                <a:schemeClr val="dk1"/>
              </a:buClr>
              <a:buSzPts val="1100"/>
              <a:buFont typeface="Arial"/>
              <a:buNone/>
            </a:pPr>
            <a:r>
              <a:rPr lang="en" sz="1800" b="1">
                <a:highlight>
                  <a:srgbClr val="FFFFFF"/>
                </a:highlight>
              </a:rPr>
              <a:t>1. Author’s name in the normal order;</a:t>
            </a:r>
            <a:endParaRPr sz="1800" b="1">
              <a:highlight>
                <a:srgbClr val="FFFFFF"/>
              </a:highlight>
            </a:endParaRPr>
          </a:p>
          <a:p>
            <a:pPr marL="0" lvl="0" indent="0" algn="l" rtl="0">
              <a:spcBef>
                <a:spcPts val="0"/>
              </a:spcBef>
              <a:spcAft>
                <a:spcPts val="0"/>
              </a:spcAft>
              <a:buNone/>
            </a:pPr>
            <a:r>
              <a:rPr lang="en" sz="1800" b="1">
                <a:highlight>
                  <a:srgbClr val="FFFFFF"/>
                </a:highlight>
              </a:rPr>
              <a:t>2. Title of work, underlined to indicate italics;</a:t>
            </a:r>
            <a:endParaRPr sz="1800" b="1">
              <a:highlight>
                <a:srgbClr val="FFFFFF"/>
              </a:highlight>
            </a:endParaRPr>
          </a:p>
          <a:p>
            <a:pPr marL="0" lvl="0" indent="0" algn="l" rtl="0">
              <a:spcBef>
                <a:spcPts val="0"/>
              </a:spcBef>
              <a:spcAft>
                <a:spcPts val="0"/>
              </a:spcAft>
              <a:buNone/>
            </a:pPr>
            <a:r>
              <a:rPr lang="en" sz="1800" b="1">
                <a:highlight>
                  <a:srgbClr val="FFFFFF"/>
                </a:highlight>
              </a:rPr>
              <a:t>3. Place and date of publication;</a:t>
            </a:r>
            <a:endParaRPr sz="1800" b="1">
              <a:highlight>
                <a:srgbClr val="FFFFFF"/>
              </a:highlight>
            </a:endParaRPr>
          </a:p>
          <a:p>
            <a:pPr marL="0" lvl="0" indent="0" algn="l" rtl="0">
              <a:spcBef>
                <a:spcPts val="0"/>
              </a:spcBef>
              <a:spcAft>
                <a:spcPts val="0"/>
              </a:spcAft>
              <a:buNone/>
            </a:pPr>
            <a:r>
              <a:rPr lang="en" sz="1800" b="1">
                <a:highlight>
                  <a:srgbClr val="FFFFFF"/>
                </a:highlight>
              </a:rPr>
              <a:t>4. Number of volume; </a:t>
            </a:r>
            <a:endParaRPr sz="1800" b="1">
              <a:highlight>
                <a:srgbClr val="FFFFFF"/>
              </a:highlight>
            </a:endParaRPr>
          </a:p>
          <a:p>
            <a:pPr marL="0" lvl="0" indent="0" algn="l" rtl="0">
              <a:spcBef>
                <a:spcPts val="0"/>
              </a:spcBef>
              <a:spcAft>
                <a:spcPts val="0"/>
              </a:spcAft>
              <a:buClr>
                <a:schemeClr val="dk1"/>
              </a:buClr>
              <a:buSzPts val="1100"/>
              <a:buFont typeface="Arial"/>
              <a:buNone/>
            </a:pPr>
            <a:r>
              <a:rPr lang="en" sz="1800" b="1">
                <a:highlight>
                  <a:srgbClr val="FFFFFF"/>
                </a:highlight>
              </a:rPr>
              <a:t>5. Pagination references (The page number).</a:t>
            </a:r>
            <a:endParaRPr sz="1800" b="1">
              <a:highlight>
                <a:srgbClr val="FFFFFF"/>
              </a:highlight>
            </a:endParaRPr>
          </a:p>
          <a:p>
            <a:pPr marL="0" lvl="0" indent="0" algn="l" rtl="0">
              <a:spcBef>
                <a:spcPts val="0"/>
              </a:spcBef>
              <a:spcAft>
                <a:spcPts val="0"/>
              </a:spcAft>
              <a:buClr>
                <a:schemeClr val="dk1"/>
              </a:buClr>
              <a:buSzPts val="1100"/>
              <a:buFont typeface="Arial"/>
              <a:buNone/>
            </a:pPr>
            <a:endParaRPr sz="1800" b="1">
              <a:highlight>
                <a:srgbClr val="FFFFFF"/>
              </a:highlight>
            </a:endParaRPr>
          </a:p>
          <a:p>
            <a:pPr marL="0" lvl="0" indent="0" algn="l" rtl="0">
              <a:spcBef>
                <a:spcPts val="0"/>
              </a:spcBef>
              <a:spcAft>
                <a:spcPts val="0"/>
              </a:spcAft>
              <a:buNone/>
            </a:pPr>
            <a:endParaRPr sz="1800" b="1">
              <a:highlight>
                <a:srgbClr val="FFFFFF"/>
              </a:highlight>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84"/>
        <p:cNvGrpSpPr/>
        <p:nvPr/>
      </p:nvGrpSpPr>
      <p:grpSpPr>
        <a:xfrm>
          <a:off x="0" y="0"/>
          <a:ext cx="0" cy="0"/>
          <a:chOff x="0" y="0"/>
          <a:chExt cx="0" cy="0"/>
        </a:xfrm>
      </p:grpSpPr>
      <p:sp>
        <p:nvSpPr>
          <p:cNvPr id="585" name="Google Shape;585;p98"/>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 continued….</a:t>
            </a:r>
            <a:endParaRPr sz="3020" b="1">
              <a:solidFill>
                <a:srgbClr val="FFFF00"/>
              </a:solidFill>
            </a:endParaRPr>
          </a:p>
        </p:txBody>
      </p:sp>
      <p:sp>
        <p:nvSpPr>
          <p:cNvPr id="586" name="Google Shape;586;p98"/>
          <p:cNvSpPr txBox="1"/>
          <p:nvPr/>
        </p:nvSpPr>
        <p:spPr>
          <a:xfrm>
            <a:off x="71625" y="599550"/>
            <a:ext cx="9144000" cy="378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highlight>
                  <a:srgbClr val="FFFFFF"/>
                </a:highlight>
              </a:rPr>
              <a:t>(iii) Regarding works arranged alphabetically </a:t>
            </a:r>
            <a:endParaRPr sz="1800" b="1">
              <a:highlight>
                <a:srgbClr val="FFFFFF"/>
              </a:highlight>
            </a:endParaRPr>
          </a:p>
          <a:p>
            <a:pPr marL="0" lvl="0" indent="0" algn="l" rtl="0">
              <a:spcBef>
                <a:spcPts val="0"/>
              </a:spcBef>
              <a:spcAft>
                <a:spcPts val="0"/>
              </a:spcAft>
              <a:buNone/>
            </a:pPr>
            <a:r>
              <a:rPr lang="en" sz="1800" b="1">
                <a:highlight>
                  <a:srgbClr val="FFFFFF"/>
                </a:highlight>
              </a:rPr>
              <a:t>For works arranged alphabetically such as encyclopedias and dictionaries, </a:t>
            </a:r>
            <a:endParaRPr sz="1800" b="1">
              <a:highlight>
                <a:srgbClr val="FFFFFF"/>
              </a:highlight>
            </a:endParaRPr>
          </a:p>
          <a:p>
            <a:pPr marL="0" lvl="0" indent="0" algn="l" rtl="0">
              <a:spcBef>
                <a:spcPts val="0"/>
              </a:spcBef>
              <a:spcAft>
                <a:spcPts val="0"/>
              </a:spcAft>
              <a:buClr>
                <a:schemeClr val="dk1"/>
              </a:buClr>
              <a:buSzPts val="1100"/>
              <a:buFont typeface="Arial"/>
              <a:buNone/>
            </a:pPr>
            <a:r>
              <a:rPr lang="en" sz="1800" b="1">
                <a:highlight>
                  <a:srgbClr val="FFFFFF"/>
                </a:highlight>
              </a:rPr>
              <a:t>no pagination reference is usually needed. In such cases the order is illustrated as under:</a:t>
            </a: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None/>
            </a:pPr>
            <a:r>
              <a:rPr lang="en" sz="1800" b="1">
                <a:solidFill>
                  <a:srgbClr val="00FF00"/>
                </a:solidFill>
                <a:highlight>
                  <a:srgbClr val="FFFFFF"/>
                </a:highlight>
              </a:rPr>
              <a:t>Example 1 </a:t>
            </a:r>
            <a:r>
              <a:rPr lang="en" sz="1800" b="1">
                <a:highlight>
                  <a:srgbClr val="FFFFFF"/>
                </a:highlight>
              </a:rPr>
              <a:t>“Salamanca,” Encyclopaedia Britannica, 14th Edition.</a:t>
            </a:r>
            <a:endParaRPr sz="1800" b="1">
              <a:highlight>
                <a:srgbClr val="FFFFFF"/>
              </a:highlight>
            </a:endParaRPr>
          </a:p>
          <a:p>
            <a:pPr marL="0" lvl="0" indent="0" algn="l" rtl="0">
              <a:spcBef>
                <a:spcPts val="0"/>
              </a:spcBef>
              <a:spcAft>
                <a:spcPts val="0"/>
              </a:spcAft>
              <a:buNone/>
            </a:pPr>
            <a:endParaRPr sz="1800" b="1">
              <a:solidFill>
                <a:srgbClr val="00FF00"/>
              </a:solidFill>
              <a:highlight>
                <a:srgbClr val="FFFFFF"/>
              </a:highlight>
            </a:endParaRPr>
          </a:p>
          <a:p>
            <a:pPr marL="0" lvl="0" indent="0" algn="l" rtl="0">
              <a:spcBef>
                <a:spcPts val="0"/>
              </a:spcBef>
              <a:spcAft>
                <a:spcPts val="0"/>
              </a:spcAft>
              <a:buNone/>
            </a:pPr>
            <a:r>
              <a:rPr lang="en" sz="1800" b="1">
                <a:solidFill>
                  <a:srgbClr val="00FF00"/>
                </a:solidFill>
                <a:highlight>
                  <a:srgbClr val="FFFFFF"/>
                </a:highlight>
              </a:rPr>
              <a:t>Example 2</a:t>
            </a:r>
            <a:r>
              <a:rPr lang="en" sz="1800" b="1">
                <a:highlight>
                  <a:srgbClr val="FFFFFF"/>
                </a:highlight>
              </a:rPr>
              <a:t> “Mary Wollstonecraft Godwin,” Dictionary of national biography. But if there should be a detailed reference to a long encyclopedia article, volume and pagination reference may be found necessary.</a:t>
            </a: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Clr>
                <a:schemeClr val="dk1"/>
              </a:buClr>
              <a:buSzPts val="1100"/>
              <a:buFont typeface="Arial"/>
              <a:buNone/>
            </a:pPr>
            <a:endParaRPr sz="1800" b="1">
              <a:highlight>
                <a:srgbClr val="FFFFFF"/>
              </a:highlight>
            </a:endParaRPr>
          </a:p>
          <a:p>
            <a:pPr marL="0" lvl="0" indent="0" algn="l" rtl="0">
              <a:spcBef>
                <a:spcPts val="0"/>
              </a:spcBef>
              <a:spcAft>
                <a:spcPts val="0"/>
              </a:spcAft>
              <a:buNone/>
            </a:pPr>
            <a:endParaRPr sz="1800" b="1">
              <a:highlight>
                <a:srgbClr val="FFFFFF"/>
              </a:highlight>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90"/>
        <p:cNvGrpSpPr/>
        <p:nvPr/>
      </p:nvGrpSpPr>
      <p:grpSpPr>
        <a:xfrm>
          <a:off x="0" y="0"/>
          <a:ext cx="0" cy="0"/>
          <a:chOff x="0" y="0"/>
          <a:chExt cx="0" cy="0"/>
        </a:xfrm>
      </p:grpSpPr>
      <p:sp>
        <p:nvSpPr>
          <p:cNvPr id="591" name="Google Shape;591;p99"/>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 continued….</a:t>
            </a:r>
            <a:endParaRPr sz="3020" b="1">
              <a:solidFill>
                <a:srgbClr val="FFFF00"/>
              </a:solidFill>
            </a:endParaRPr>
          </a:p>
        </p:txBody>
      </p:sp>
      <p:sp>
        <p:nvSpPr>
          <p:cNvPr id="592" name="Google Shape;592;p99"/>
          <p:cNvSpPr txBox="1"/>
          <p:nvPr/>
        </p:nvSpPr>
        <p:spPr>
          <a:xfrm>
            <a:off x="71625" y="599550"/>
            <a:ext cx="9144000" cy="2955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800" b="1">
                <a:highlight>
                  <a:srgbClr val="FFFFFF"/>
                </a:highlight>
              </a:rPr>
              <a:t>(iv) Regarding periodicals reference</a:t>
            </a: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None/>
            </a:pPr>
            <a:r>
              <a:rPr lang="en" sz="1800" b="1">
                <a:highlight>
                  <a:srgbClr val="FFFFFF"/>
                </a:highlight>
              </a:rPr>
              <a:t>1. Name of the author in normal order; </a:t>
            </a:r>
            <a:endParaRPr sz="1800" b="1">
              <a:highlight>
                <a:srgbClr val="FFFFFF"/>
              </a:highlight>
            </a:endParaRPr>
          </a:p>
          <a:p>
            <a:pPr marL="0" lvl="0" indent="0" algn="l" rtl="0">
              <a:spcBef>
                <a:spcPts val="0"/>
              </a:spcBef>
              <a:spcAft>
                <a:spcPts val="0"/>
              </a:spcAft>
              <a:buNone/>
            </a:pPr>
            <a:r>
              <a:rPr lang="en" sz="1800" b="1">
                <a:highlight>
                  <a:srgbClr val="FFFFFF"/>
                </a:highlight>
              </a:rPr>
              <a:t>2. Title of article, in quotation marks; </a:t>
            </a:r>
            <a:endParaRPr sz="1800" b="1">
              <a:highlight>
                <a:srgbClr val="FFFFFF"/>
              </a:highlight>
            </a:endParaRPr>
          </a:p>
          <a:p>
            <a:pPr marL="0" lvl="0" indent="0" algn="l" rtl="0">
              <a:spcBef>
                <a:spcPts val="0"/>
              </a:spcBef>
              <a:spcAft>
                <a:spcPts val="0"/>
              </a:spcAft>
              <a:buNone/>
            </a:pPr>
            <a:r>
              <a:rPr lang="en" sz="1800" b="1">
                <a:highlight>
                  <a:srgbClr val="FFFFFF"/>
                </a:highlight>
              </a:rPr>
              <a:t>3. Name of periodical, underlined to indicate italics;</a:t>
            </a:r>
            <a:endParaRPr sz="1800" b="1">
              <a:highlight>
                <a:srgbClr val="FFFFFF"/>
              </a:highlight>
            </a:endParaRPr>
          </a:p>
          <a:p>
            <a:pPr marL="0" lvl="0" indent="0" algn="l" rtl="0">
              <a:spcBef>
                <a:spcPts val="0"/>
              </a:spcBef>
              <a:spcAft>
                <a:spcPts val="0"/>
              </a:spcAft>
              <a:buNone/>
            </a:pPr>
            <a:r>
              <a:rPr lang="en" sz="1800" b="1">
                <a:highlight>
                  <a:srgbClr val="FFFFFF"/>
                </a:highlight>
              </a:rPr>
              <a:t> 4. Volume number; </a:t>
            </a:r>
            <a:endParaRPr sz="1800" b="1">
              <a:highlight>
                <a:srgbClr val="FFFFFF"/>
              </a:highlight>
            </a:endParaRPr>
          </a:p>
          <a:p>
            <a:pPr marL="0" lvl="0" indent="0" algn="l" rtl="0">
              <a:spcBef>
                <a:spcPts val="0"/>
              </a:spcBef>
              <a:spcAft>
                <a:spcPts val="0"/>
              </a:spcAft>
              <a:buNone/>
            </a:pPr>
            <a:r>
              <a:rPr lang="en" sz="1800" b="1">
                <a:highlight>
                  <a:srgbClr val="FFFFFF"/>
                </a:highlight>
              </a:rPr>
              <a:t>5. Date of issuance; </a:t>
            </a:r>
            <a:endParaRPr sz="1800" b="1">
              <a:highlight>
                <a:srgbClr val="FFFFFF"/>
              </a:highlight>
            </a:endParaRPr>
          </a:p>
          <a:p>
            <a:pPr marL="0" lvl="0" indent="0" algn="l" rtl="0">
              <a:spcBef>
                <a:spcPts val="0"/>
              </a:spcBef>
              <a:spcAft>
                <a:spcPts val="0"/>
              </a:spcAft>
              <a:buClr>
                <a:schemeClr val="dk1"/>
              </a:buClr>
              <a:buSzPts val="1100"/>
              <a:buFont typeface="Arial"/>
              <a:buNone/>
            </a:pPr>
            <a:r>
              <a:rPr lang="en" sz="1800" b="1">
                <a:highlight>
                  <a:srgbClr val="FFFFFF"/>
                </a:highlight>
              </a:rPr>
              <a:t>6. Pagination.</a:t>
            </a:r>
            <a:endParaRPr sz="1800" b="1">
              <a:highlight>
                <a:srgbClr val="FFFFFF"/>
              </a:highlight>
            </a:endParaRPr>
          </a:p>
          <a:p>
            <a:pPr marL="0" lvl="0" indent="0" algn="l" rtl="0">
              <a:spcBef>
                <a:spcPts val="0"/>
              </a:spcBef>
              <a:spcAft>
                <a:spcPts val="0"/>
              </a:spcAft>
              <a:buClr>
                <a:schemeClr val="dk1"/>
              </a:buClr>
              <a:buSzPts val="1100"/>
              <a:buFont typeface="Arial"/>
              <a:buNone/>
            </a:pPr>
            <a:endParaRPr sz="1800" b="1">
              <a:highlight>
                <a:srgbClr val="FFFFFF"/>
              </a:highlight>
            </a:endParaRPr>
          </a:p>
          <a:p>
            <a:pPr marL="0" lvl="0" indent="0" algn="l" rtl="0">
              <a:spcBef>
                <a:spcPts val="0"/>
              </a:spcBef>
              <a:spcAft>
                <a:spcPts val="0"/>
              </a:spcAft>
              <a:buNone/>
            </a:pPr>
            <a:endParaRPr sz="1800" b="1">
              <a:highlight>
                <a:srgbClr val="FFFFFF"/>
              </a:highlight>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596"/>
        <p:cNvGrpSpPr/>
        <p:nvPr/>
      </p:nvGrpSpPr>
      <p:grpSpPr>
        <a:xfrm>
          <a:off x="0" y="0"/>
          <a:ext cx="0" cy="0"/>
          <a:chOff x="0" y="0"/>
          <a:chExt cx="0" cy="0"/>
        </a:xfrm>
      </p:grpSpPr>
      <p:sp>
        <p:nvSpPr>
          <p:cNvPr id="597" name="Google Shape;597;p100"/>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 continued….</a:t>
            </a:r>
            <a:endParaRPr sz="3020" b="1">
              <a:solidFill>
                <a:srgbClr val="FFFF00"/>
              </a:solidFill>
            </a:endParaRPr>
          </a:p>
        </p:txBody>
      </p:sp>
      <p:sp>
        <p:nvSpPr>
          <p:cNvPr id="598" name="Google Shape;598;p100"/>
          <p:cNvSpPr txBox="1"/>
          <p:nvPr/>
        </p:nvSpPr>
        <p:spPr>
          <a:xfrm>
            <a:off x="71625" y="599550"/>
            <a:ext cx="9144000" cy="4340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highlight>
                  <a:srgbClr val="FFFFFF"/>
                </a:highlight>
              </a:rPr>
              <a:t>(v) Regarding anthologies and collections reference Quotations from anthologies or collections of literary works must be acknowledged not only by author, but also by the name of the collector.</a:t>
            </a:r>
            <a:endParaRPr sz="1800" b="1">
              <a:highlight>
                <a:srgbClr val="FFFFFF"/>
              </a:highlight>
            </a:endParaRPr>
          </a:p>
          <a:p>
            <a:pPr marL="0" lvl="0" indent="0" algn="l" rtl="0">
              <a:spcBef>
                <a:spcPts val="0"/>
              </a:spcBef>
              <a:spcAft>
                <a:spcPts val="0"/>
              </a:spcAft>
              <a:buClr>
                <a:schemeClr val="dk1"/>
              </a:buClr>
              <a:buSzPts val="1100"/>
              <a:buFont typeface="Arial"/>
              <a:buNone/>
            </a:pPr>
            <a:endParaRPr sz="1800" b="1">
              <a:highlight>
                <a:srgbClr val="FFFFFF"/>
              </a:highlight>
            </a:endParaRPr>
          </a:p>
          <a:p>
            <a:pPr marL="0" lvl="0" indent="0" algn="l" rtl="0">
              <a:spcBef>
                <a:spcPts val="0"/>
              </a:spcBef>
              <a:spcAft>
                <a:spcPts val="0"/>
              </a:spcAft>
              <a:buClr>
                <a:schemeClr val="dk1"/>
              </a:buClr>
              <a:buSzPts val="1100"/>
              <a:buFont typeface="Arial"/>
              <a:buNone/>
            </a:pPr>
            <a:r>
              <a:rPr lang="en" sz="1800" b="1">
                <a:highlight>
                  <a:srgbClr val="FFFFFF"/>
                </a:highlight>
              </a:rPr>
              <a:t>(vi) Regarding second-hand quotations reference In such cases the documentation should be handled as follows:</a:t>
            </a: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None/>
            </a:pPr>
            <a:r>
              <a:rPr lang="en" sz="1800" b="1">
                <a:highlight>
                  <a:srgbClr val="FFFFFF"/>
                </a:highlight>
              </a:rPr>
              <a:t>1. Original author and title; </a:t>
            </a:r>
            <a:endParaRPr sz="1800" b="1">
              <a:highlight>
                <a:srgbClr val="FFFFFF"/>
              </a:highlight>
            </a:endParaRPr>
          </a:p>
          <a:p>
            <a:pPr marL="0" lvl="0" indent="0" algn="l" rtl="0">
              <a:spcBef>
                <a:spcPts val="0"/>
              </a:spcBef>
              <a:spcAft>
                <a:spcPts val="0"/>
              </a:spcAft>
              <a:buNone/>
            </a:pPr>
            <a:r>
              <a:rPr lang="en" sz="1800" b="1">
                <a:highlight>
                  <a:srgbClr val="FFFFFF"/>
                </a:highlight>
              </a:rPr>
              <a:t>2. “quoted or cited in,”; </a:t>
            </a:r>
            <a:endParaRPr sz="1800" b="1">
              <a:highlight>
                <a:srgbClr val="FFFFFF"/>
              </a:highlight>
            </a:endParaRPr>
          </a:p>
          <a:p>
            <a:pPr marL="0" lvl="0" indent="0" algn="l" rtl="0">
              <a:spcBef>
                <a:spcPts val="0"/>
              </a:spcBef>
              <a:spcAft>
                <a:spcPts val="0"/>
              </a:spcAft>
              <a:buNone/>
            </a:pPr>
            <a:r>
              <a:rPr lang="en" sz="1800" b="1">
                <a:highlight>
                  <a:srgbClr val="FFFFFF"/>
                </a:highlight>
              </a:rPr>
              <a:t>3. Second author and work.</a:t>
            </a:r>
            <a:endParaRPr sz="1800" b="1">
              <a:highlight>
                <a:srgbClr val="FFFFFF"/>
              </a:highlight>
            </a:endParaRPr>
          </a:p>
          <a:p>
            <a:pPr marL="0" lvl="0" indent="0" algn="l" rtl="0">
              <a:spcBef>
                <a:spcPts val="0"/>
              </a:spcBef>
              <a:spcAft>
                <a:spcPts val="0"/>
              </a:spcAft>
              <a:buClr>
                <a:schemeClr val="dk1"/>
              </a:buClr>
              <a:buSzPts val="1100"/>
              <a:buFont typeface="Arial"/>
              <a:buNone/>
            </a:pPr>
            <a:endParaRPr sz="1800" b="1">
              <a:highlight>
                <a:srgbClr val="FFFFFF"/>
              </a:highlight>
            </a:endParaRPr>
          </a:p>
          <a:p>
            <a:pPr marL="0" lvl="0" indent="0" algn="l" rtl="0">
              <a:spcBef>
                <a:spcPts val="0"/>
              </a:spcBef>
              <a:spcAft>
                <a:spcPts val="0"/>
              </a:spcAft>
              <a:buClr>
                <a:schemeClr val="dk1"/>
              </a:buClr>
              <a:buSzPts val="1100"/>
              <a:buFont typeface="Arial"/>
              <a:buNone/>
            </a:pPr>
            <a:r>
              <a:rPr lang="en" sz="1800" b="1">
                <a:highlight>
                  <a:srgbClr val="FFFFFF"/>
                </a:highlight>
              </a:rPr>
              <a:t>Example J.F. Jones, Life in Ploynesia, p. 16, quoted in History of the Pacific Ocean area, by R.B. Abel, p. 191.</a:t>
            </a:r>
            <a:endParaRPr sz="1800" b="1">
              <a:highlight>
                <a:srgbClr val="FFFFFF"/>
              </a:highlight>
            </a:endParaRPr>
          </a:p>
          <a:p>
            <a:pPr marL="0" lvl="0" indent="0" algn="l" rtl="0">
              <a:spcBef>
                <a:spcPts val="0"/>
              </a:spcBef>
              <a:spcAft>
                <a:spcPts val="0"/>
              </a:spcAft>
              <a:buClr>
                <a:schemeClr val="dk1"/>
              </a:buClr>
              <a:buSzPts val="1100"/>
              <a:buFont typeface="Arial"/>
              <a:buNone/>
            </a:pPr>
            <a:endParaRPr sz="1800" b="1">
              <a:highlight>
                <a:srgbClr val="FFFFFF"/>
              </a:highlight>
            </a:endParaRPr>
          </a:p>
          <a:p>
            <a:pPr marL="0" lvl="0" indent="0" algn="l" rtl="0">
              <a:spcBef>
                <a:spcPts val="0"/>
              </a:spcBef>
              <a:spcAft>
                <a:spcPts val="0"/>
              </a:spcAft>
              <a:buNone/>
            </a:pPr>
            <a:endParaRPr sz="1800" b="1">
              <a:highlight>
                <a:srgbClr val="FFFFFF"/>
              </a:highlight>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602"/>
        <p:cNvGrpSpPr/>
        <p:nvPr/>
      </p:nvGrpSpPr>
      <p:grpSpPr>
        <a:xfrm>
          <a:off x="0" y="0"/>
          <a:ext cx="0" cy="0"/>
          <a:chOff x="0" y="0"/>
          <a:chExt cx="0" cy="0"/>
        </a:xfrm>
      </p:grpSpPr>
      <p:sp>
        <p:nvSpPr>
          <p:cNvPr id="603" name="Google Shape;603;p101"/>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 continued….</a:t>
            </a:r>
            <a:endParaRPr sz="3020" b="1">
              <a:solidFill>
                <a:srgbClr val="FFFF00"/>
              </a:solidFill>
            </a:endParaRPr>
          </a:p>
        </p:txBody>
      </p:sp>
      <p:sp>
        <p:nvSpPr>
          <p:cNvPr id="604" name="Google Shape;604;p101"/>
          <p:cNvSpPr txBox="1"/>
          <p:nvPr/>
        </p:nvSpPr>
        <p:spPr>
          <a:xfrm>
            <a:off x="71625" y="599550"/>
            <a:ext cx="9144000" cy="2955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highlight>
                  <a:srgbClr val="FFFFFF"/>
                </a:highlight>
              </a:rPr>
              <a:t>(vii) Case of multiple authorship </a:t>
            </a: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None/>
            </a:pPr>
            <a:r>
              <a:rPr lang="en" sz="1800" b="1">
                <a:highlight>
                  <a:srgbClr val="FFFFFF"/>
                </a:highlight>
              </a:rPr>
              <a:t>If there are more than two authors or editors, then in the documentation the name of only the first is given and the multiple authorship is indicated by </a:t>
            </a:r>
            <a:r>
              <a:rPr lang="en" sz="1800" b="1">
                <a:highlight>
                  <a:srgbClr val="FFFF00"/>
                </a:highlight>
              </a:rPr>
              <a:t>“et al.</a:t>
            </a:r>
            <a:r>
              <a:rPr lang="en" sz="1800" b="1">
                <a:highlight>
                  <a:srgbClr val="FFFFFF"/>
                </a:highlight>
              </a:rPr>
              <a:t>” or “and others”. </a:t>
            </a: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None/>
            </a:pPr>
            <a:endParaRPr sz="1800" b="1">
              <a:highlight>
                <a:srgbClr val="FFFFFF"/>
              </a:highlight>
            </a:endParaRPr>
          </a:p>
          <a:p>
            <a:pPr marL="0" lvl="0" indent="0" algn="l" rtl="0">
              <a:spcBef>
                <a:spcPts val="0"/>
              </a:spcBef>
              <a:spcAft>
                <a:spcPts val="0"/>
              </a:spcAft>
              <a:buNone/>
            </a:pPr>
            <a:r>
              <a:rPr lang="en" sz="1800" b="1">
                <a:highlight>
                  <a:srgbClr val="FFFFFF"/>
                </a:highlight>
              </a:rPr>
              <a:t>7. Punctuation and abbreviations in footnotes: </a:t>
            </a:r>
            <a:endParaRPr sz="1800" b="1">
              <a:highlight>
                <a:srgbClr val="FFFFFF"/>
              </a:highlight>
            </a:endParaRPr>
          </a:p>
          <a:p>
            <a:pPr marL="0" lvl="0" indent="0" algn="l" rtl="0">
              <a:spcBef>
                <a:spcPts val="0"/>
              </a:spcBef>
              <a:spcAft>
                <a:spcPts val="0"/>
              </a:spcAft>
              <a:buNone/>
            </a:pPr>
            <a:r>
              <a:rPr lang="en" sz="1800" b="1">
                <a:highlight>
                  <a:srgbClr val="FFFFFF"/>
                </a:highlight>
              </a:rPr>
              <a:t> Latin abbreviations are quite often used in bibliographies and footnotes to eliminate tedious repetition. </a:t>
            </a:r>
            <a:endParaRPr sz="1800" b="1">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6D7A8"/>
        </a:solidFill>
        <a:effectLst/>
      </p:bgPr>
    </p:bg>
    <p:spTree>
      <p:nvGrpSpPr>
        <p:cNvPr id="1" name="Shape 218"/>
        <p:cNvGrpSpPr/>
        <p:nvPr/>
      </p:nvGrpSpPr>
      <p:grpSpPr>
        <a:xfrm>
          <a:off x="0" y="0"/>
          <a:ext cx="0" cy="0"/>
          <a:chOff x="0" y="0"/>
          <a:chExt cx="0" cy="0"/>
        </a:xfrm>
      </p:grpSpPr>
      <p:sp>
        <p:nvSpPr>
          <p:cNvPr id="219" name="Google Shape;219;p39"/>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FFFF00"/>
                </a:solidFill>
                <a:highlight>
                  <a:srgbClr val="FF9900"/>
                </a:highlight>
              </a:rPr>
              <a:t>WHY INTERPRETATION?</a:t>
            </a:r>
            <a:endParaRPr sz="2400">
              <a:solidFill>
                <a:srgbClr val="FFFF00"/>
              </a:solidFill>
              <a:highlight>
                <a:srgbClr val="FF9900"/>
              </a:highlight>
            </a:endParaRPr>
          </a:p>
        </p:txBody>
      </p:sp>
      <p:sp>
        <p:nvSpPr>
          <p:cNvPr id="220" name="Google Shape;220;p39"/>
          <p:cNvSpPr txBox="1"/>
          <p:nvPr/>
        </p:nvSpPr>
        <p:spPr>
          <a:xfrm>
            <a:off x="90150" y="682000"/>
            <a:ext cx="8963700" cy="357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a:t>Interpretation is essential for the simple reason that the </a:t>
            </a:r>
            <a:r>
              <a:rPr lang="en" sz="2000">
                <a:highlight>
                  <a:srgbClr val="FFFF00"/>
                </a:highlight>
              </a:rPr>
              <a:t>usefulness and utility of research findings lie in proper interpretation.</a:t>
            </a:r>
            <a:r>
              <a:rPr lang="en" sz="2000"/>
              <a:t> It is being considered a basic component of research process because of the following reasons:</a:t>
            </a:r>
            <a:endParaRPr sz="2000"/>
          </a:p>
          <a:p>
            <a:pPr marL="0" lvl="0" indent="0" algn="l" rtl="0">
              <a:spcBef>
                <a:spcPts val="0"/>
              </a:spcBef>
              <a:spcAft>
                <a:spcPts val="0"/>
              </a:spcAft>
              <a:buNone/>
            </a:pPr>
            <a:r>
              <a:rPr lang="en" sz="2000">
                <a:solidFill>
                  <a:srgbClr val="980000"/>
                </a:solidFill>
              </a:rPr>
              <a:t>[1]</a:t>
            </a:r>
            <a:endParaRPr sz="2000">
              <a:solidFill>
                <a:srgbClr val="980000"/>
              </a:solidFill>
            </a:endParaRPr>
          </a:p>
          <a:p>
            <a:pPr marL="457200" lvl="0" indent="-355600" algn="l" rtl="0">
              <a:spcBef>
                <a:spcPts val="0"/>
              </a:spcBef>
              <a:spcAft>
                <a:spcPts val="0"/>
              </a:spcAft>
              <a:buClr>
                <a:schemeClr val="dk1"/>
              </a:buClr>
              <a:buSzPts val="2000"/>
              <a:buChar char="●"/>
            </a:pPr>
            <a:r>
              <a:rPr lang="en" sz="2000">
                <a:solidFill>
                  <a:schemeClr val="dk1"/>
                </a:solidFill>
              </a:rPr>
              <a:t>It is through interpretation that the researcher can well understand the abstract principle that works beneath his findings. </a:t>
            </a:r>
            <a:endParaRPr sz="2000">
              <a:solidFill>
                <a:schemeClr val="dk1"/>
              </a:solidFill>
            </a:endParaRPr>
          </a:p>
          <a:p>
            <a:pPr marL="457200" lvl="0" indent="-355600" algn="l" rtl="0">
              <a:spcBef>
                <a:spcPts val="0"/>
              </a:spcBef>
              <a:spcAft>
                <a:spcPts val="0"/>
              </a:spcAft>
              <a:buClr>
                <a:schemeClr val="dk1"/>
              </a:buClr>
              <a:buSzPts val="2000"/>
              <a:buChar char="●"/>
            </a:pPr>
            <a:r>
              <a:rPr lang="en" sz="2000">
                <a:solidFill>
                  <a:schemeClr val="dk1"/>
                </a:solidFill>
              </a:rPr>
              <a:t>Through this he can link up his findings with those of other studies, having the same abstract principle, and thereby can predict about the concrete world of events. </a:t>
            </a:r>
            <a:endParaRPr sz="2000">
              <a:solidFill>
                <a:schemeClr val="dk1"/>
              </a:solidFill>
            </a:endParaRPr>
          </a:p>
          <a:p>
            <a:pPr marL="457200" lvl="0" indent="-355600" algn="l" rtl="0">
              <a:spcBef>
                <a:spcPts val="0"/>
              </a:spcBef>
              <a:spcAft>
                <a:spcPts val="0"/>
              </a:spcAft>
              <a:buClr>
                <a:schemeClr val="dk1"/>
              </a:buClr>
              <a:buSzPts val="2000"/>
              <a:buChar char="●"/>
            </a:pPr>
            <a:r>
              <a:rPr lang="en" sz="2000">
                <a:solidFill>
                  <a:schemeClr val="dk1"/>
                </a:solidFill>
              </a:rPr>
              <a:t>Fresh inquiries can test these predictions later on. </a:t>
            </a:r>
            <a:endParaRPr sz="2000">
              <a:solidFill>
                <a:schemeClr val="dk1"/>
              </a:solidFill>
            </a:endParaRPr>
          </a:p>
          <a:p>
            <a:pPr marL="457200" lvl="0" indent="-355600" algn="l" rtl="0">
              <a:spcBef>
                <a:spcPts val="0"/>
              </a:spcBef>
              <a:spcAft>
                <a:spcPts val="0"/>
              </a:spcAft>
              <a:buClr>
                <a:schemeClr val="dk1"/>
              </a:buClr>
              <a:buSzPts val="2000"/>
              <a:buChar char="●"/>
            </a:pPr>
            <a:r>
              <a:rPr lang="en" sz="2000">
                <a:solidFill>
                  <a:schemeClr val="dk1"/>
                </a:solidFill>
              </a:rPr>
              <a:t>This way the continuity in research can be maintained.</a:t>
            </a:r>
            <a:endParaRPr sz="200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608"/>
        <p:cNvGrpSpPr/>
        <p:nvPr/>
      </p:nvGrpSpPr>
      <p:grpSpPr>
        <a:xfrm>
          <a:off x="0" y="0"/>
          <a:ext cx="0" cy="0"/>
          <a:chOff x="0" y="0"/>
          <a:chExt cx="0" cy="0"/>
        </a:xfrm>
      </p:grpSpPr>
      <p:sp>
        <p:nvSpPr>
          <p:cNvPr id="609" name="Google Shape;609;p102"/>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 continued….</a:t>
            </a:r>
            <a:endParaRPr sz="3020" b="1">
              <a:solidFill>
                <a:srgbClr val="FFFF00"/>
              </a:solidFill>
            </a:endParaRPr>
          </a:p>
        </p:txBody>
      </p:sp>
      <p:pic>
        <p:nvPicPr>
          <p:cNvPr id="610" name="Google Shape;610;p102"/>
          <p:cNvPicPr preferRelativeResize="0"/>
          <p:nvPr/>
        </p:nvPicPr>
        <p:blipFill rotWithShape="1">
          <a:blip r:embed="rId3">
            <a:alphaModFix/>
          </a:blip>
          <a:srcRect l="29608" t="41233" r="46848" b="17639"/>
          <a:stretch/>
        </p:blipFill>
        <p:spPr>
          <a:xfrm>
            <a:off x="71625" y="852000"/>
            <a:ext cx="4369851" cy="4291500"/>
          </a:xfrm>
          <a:prstGeom prst="rect">
            <a:avLst/>
          </a:prstGeom>
          <a:noFill/>
          <a:ln>
            <a:noFill/>
          </a:ln>
        </p:spPr>
      </p:pic>
      <p:pic>
        <p:nvPicPr>
          <p:cNvPr id="611" name="Google Shape;611;p102"/>
          <p:cNvPicPr preferRelativeResize="0"/>
          <p:nvPr/>
        </p:nvPicPr>
        <p:blipFill rotWithShape="1">
          <a:blip r:embed="rId4">
            <a:alphaModFix/>
          </a:blip>
          <a:srcRect l="28641" t="215" r="26870" b="30228"/>
          <a:stretch/>
        </p:blipFill>
        <p:spPr>
          <a:xfrm>
            <a:off x="4441475" y="852000"/>
            <a:ext cx="4702523" cy="4291500"/>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615"/>
        <p:cNvGrpSpPr/>
        <p:nvPr/>
      </p:nvGrpSpPr>
      <p:grpSpPr>
        <a:xfrm>
          <a:off x="0" y="0"/>
          <a:ext cx="0" cy="0"/>
          <a:chOff x="0" y="0"/>
          <a:chExt cx="0" cy="0"/>
        </a:xfrm>
      </p:grpSpPr>
      <p:sp>
        <p:nvSpPr>
          <p:cNvPr id="616" name="Google Shape;616;p103"/>
          <p:cNvSpPr txBox="1">
            <a:spLocks noGrp="1"/>
          </p:cNvSpPr>
          <p:nvPr>
            <p:ph type="title"/>
          </p:nvPr>
        </p:nvSpPr>
        <p:spPr>
          <a:xfrm>
            <a:off x="71625" y="1215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en" sz="2660" b="1">
                <a:solidFill>
                  <a:srgbClr val="FFFF00"/>
                </a:solidFill>
              </a:rPr>
              <a:t>Mechanics of writing a research report continued….</a:t>
            </a:r>
            <a:endParaRPr sz="3020" b="1">
              <a:solidFill>
                <a:srgbClr val="FFFF00"/>
              </a:solidFill>
            </a:endParaRPr>
          </a:p>
        </p:txBody>
      </p:sp>
      <p:sp>
        <p:nvSpPr>
          <p:cNvPr id="617" name="Google Shape;617;p103"/>
          <p:cNvSpPr txBox="1"/>
          <p:nvPr/>
        </p:nvSpPr>
        <p:spPr>
          <a:xfrm>
            <a:off x="946650" y="1293775"/>
            <a:ext cx="73461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highlight>
                  <a:srgbClr val="FFFFFF"/>
                </a:highlight>
              </a:rPr>
              <a:t>8. Use of statistics, charts and graphs: </a:t>
            </a:r>
            <a:endParaRPr>
              <a:highlight>
                <a:srgbClr val="FFFFFF"/>
              </a:highlight>
            </a:endParaRPr>
          </a:p>
          <a:p>
            <a:pPr marL="0" lvl="0" indent="0" algn="l" rtl="0">
              <a:spcBef>
                <a:spcPts val="0"/>
              </a:spcBef>
              <a:spcAft>
                <a:spcPts val="0"/>
              </a:spcAft>
              <a:buNone/>
            </a:pPr>
            <a:endParaRPr>
              <a:highlight>
                <a:srgbClr val="FFFFFF"/>
              </a:highlight>
            </a:endParaRPr>
          </a:p>
          <a:p>
            <a:pPr marL="0" lvl="0" indent="0" algn="l" rtl="0">
              <a:spcBef>
                <a:spcPts val="0"/>
              </a:spcBef>
              <a:spcAft>
                <a:spcPts val="0"/>
              </a:spcAft>
              <a:buNone/>
            </a:pPr>
            <a:r>
              <a:rPr lang="en">
                <a:highlight>
                  <a:srgbClr val="FFFFFF"/>
                </a:highlight>
              </a:rPr>
              <a:t>9. The final draft</a:t>
            </a:r>
            <a:endParaRPr>
              <a:highlight>
                <a:srgbClr val="FFFFFF"/>
              </a:highlight>
            </a:endParaRPr>
          </a:p>
          <a:p>
            <a:pPr marL="0" lvl="0" indent="0" algn="l" rtl="0">
              <a:spcBef>
                <a:spcPts val="0"/>
              </a:spcBef>
              <a:spcAft>
                <a:spcPts val="0"/>
              </a:spcAft>
              <a:buNone/>
            </a:pPr>
            <a:endParaRPr>
              <a:highlight>
                <a:srgbClr val="FFFFFF"/>
              </a:highlight>
            </a:endParaRPr>
          </a:p>
          <a:p>
            <a:pPr marL="0" lvl="0" indent="0" algn="l" rtl="0">
              <a:spcBef>
                <a:spcPts val="0"/>
              </a:spcBef>
              <a:spcAft>
                <a:spcPts val="0"/>
              </a:spcAft>
              <a:buNone/>
            </a:pPr>
            <a:r>
              <a:rPr lang="en">
                <a:highlight>
                  <a:srgbClr val="FFFFFF"/>
                </a:highlight>
              </a:rPr>
              <a:t>10. Bibliography:</a:t>
            </a:r>
            <a:endParaRPr>
              <a:highlight>
                <a:srgbClr val="FFFFFF"/>
              </a:highlight>
            </a:endParaRPr>
          </a:p>
          <a:p>
            <a:pPr marL="0" lvl="0" indent="0" algn="l" rtl="0">
              <a:spcBef>
                <a:spcPts val="0"/>
              </a:spcBef>
              <a:spcAft>
                <a:spcPts val="0"/>
              </a:spcAft>
              <a:buNone/>
            </a:pPr>
            <a:endParaRPr>
              <a:highlight>
                <a:srgbClr val="FFFFFF"/>
              </a:highlight>
            </a:endParaRPr>
          </a:p>
          <a:p>
            <a:pPr marL="0" lvl="0" indent="0" algn="l" rtl="0">
              <a:spcBef>
                <a:spcPts val="0"/>
              </a:spcBef>
              <a:spcAft>
                <a:spcPts val="0"/>
              </a:spcAft>
              <a:buNone/>
            </a:pPr>
            <a:r>
              <a:rPr lang="en">
                <a:highlight>
                  <a:srgbClr val="FFFFFF"/>
                </a:highlight>
              </a:rPr>
              <a:t>11. Preparation of the index</a:t>
            </a:r>
            <a:endParaRPr>
              <a:highlight>
                <a:srgbClr val="FFFFFF"/>
              </a:highlight>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621"/>
        <p:cNvGrpSpPr/>
        <p:nvPr/>
      </p:nvGrpSpPr>
      <p:grpSpPr>
        <a:xfrm>
          <a:off x="0" y="0"/>
          <a:ext cx="0" cy="0"/>
          <a:chOff x="0" y="0"/>
          <a:chExt cx="0" cy="0"/>
        </a:xfrm>
      </p:grpSpPr>
      <p:sp>
        <p:nvSpPr>
          <p:cNvPr id="622" name="Google Shape;622;p104"/>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rPr>
              <a:t>PRECAUTIONS FOR WRITING RESEARCH REPORTS</a:t>
            </a:r>
            <a:endParaRPr sz="2400" b="1">
              <a:solidFill>
                <a:srgbClr val="FFFF00"/>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p:txBody>
      </p:sp>
      <p:sp>
        <p:nvSpPr>
          <p:cNvPr id="623" name="Google Shape;623;p104"/>
          <p:cNvSpPr txBox="1"/>
          <p:nvPr/>
        </p:nvSpPr>
        <p:spPr>
          <a:xfrm>
            <a:off x="268600" y="752050"/>
            <a:ext cx="87276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0000FF"/>
                </a:solidFill>
                <a:highlight>
                  <a:srgbClr val="FFFF00"/>
                </a:highlight>
              </a:rPr>
              <a:t>Research report is a channel of communicating the research findings to the readers of the report.</a:t>
            </a:r>
            <a:r>
              <a:rPr lang="en" sz="2000" b="1">
                <a:solidFill>
                  <a:srgbClr val="FFFFFF"/>
                </a:solidFill>
              </a:rPr>
              <a:t> A good research report is one which does this task efficiently and effectively.</a:t>
            </a:r>
            <a:endParaRPr sz="2000" b="1">
              <a:solidFill>
                <a:srgbClr val="FFFFFF"/>
              </a:solidFill>
            </a:endParaRPr>
          </a:p>
        </p:txBody>
      </p:sp>
      <p:sp>
        <p:nvSpPr>
          <p:cNvPr id="624" name="Google Shape;624;p104"/>
          <p:cNvSpPr txBox="1"/>
          <p:nvPr/>
        </p:nvSpPr>
        <p:spPr>
          <a:xfrm>
            <a:off x="340400" y="1860250"/>
            <a:ext cx="8727600" cy="326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FFFFFF"/>
                </a:solidFill>
              </a:rPr>
              <a:t>The following precautions needs to be followed:</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r>
              <a:rPr lang="en" sz="2000" b="1">
                <a:solidFill>
                  <a:srgbClr val="FFFFFF"/>
                </a:solidFill>
              </a:rPr>
              <a:t>1. While determining the length of the report (since research reports vary greatly in length), </a:t>
            </a:r>
            <a:r>
              <a:rPr lang="en" sz="2000" b="1">
                <a:solidFill>
                  <a:srgbClr val="0000FF"/>
                </a:solidFill>
                <a:highlight>
                  <a:srgbClr val="FFFF00"/>
                </a:highlight>
              </a:rPr>
              <a:t>one should keep in view the fact that it should be long enough to cover the subject but short enough to maintain interest</a:t>
            </a:r>
            <a:r>
              <a:rPr lang="en" sz="2000" b="1">
                <a:solidFill>
                  <a:srgbClr val="FFFFFF"/>
                </a:solidFill>
              </a:rPr>
              <a:t>. In fact, report-writing should not be a means to learning more and more about less and less.</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r>
              <a:rPr lang="en" sz="2000" b="1">
                <a:solidFill>
                  <a:srgbClr val="FFFFFF"/>
                </a:solidFill>
              </a:rPr>
              <a:t> 2. A research report should not, if this can be avoided, be dull; it should be such as to sustain reader’s interest. </a:t>
            </a:r>
            <a:endParaRPr sz="2000" b="1">
              <a:solidFill>
                <a:srgbClr val="FFFFFF"/>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628"/>
        <p:cNvGrpSpPr/>
        <p:nvPr/>
      </p:nvGrpSpPr>
      <p:grpSpPr>
        <a:xfrm>
          <a:off x="0" y="0"/>
          <a:ext cx="0" cy="0"/>
          <a:chOff x="0" y="0"/>
          <a:chExt cx="0" cy="0"/>
        </a:xfrm>
      </p:grpSpPr>
      <p:sp>
        <p:nvSpPr>
          <p:cNvPr id="629" name="Google Shape;629;p105"/>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rPr>
              <a:t>PRECAUTIONS FOR WRITING RESEARCH REPORTS Continued….</a:t>
            </a:r>
            <a:endParaRPr sz="2400" b="1">
              <a:solidFill>
                <a:srgbClr val="FFFF00"/>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p:txBody>
      </p:sp>
      <p:sp>
        <p:nvSpPr>
          <p:cNvPr id="630" name="Google Shape;630;p105"/>
          <p:cNvSpPr txBox="1"/>
          <p:nvPr/>
        </p:nvSpPr>
        <p:spPr>
          <a:xfrm>
            <a:off x="416400" y="940200"/>
            <a:ext cx="8727600" cy="357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FFFFFF"/>
                </a:solidFill>
              </a:rPr>
              <a:t>3. Abstract terminology and technical jargon should be avoided in a research report. The report should be able to convey the matter as simply as possible. This, in other words, means that report should be written in an objective style in simple language, avoiding expressions such as </a:t>
            </a:r>
            <a:r>
              <a:rPr lang="en" sz="2000" b="1">
                <a:solidFill>
                  <a:srgbClr val="FFFFFF"/>
                </a:solidFill>
                <a:highlight>
                  <a:srgbClr val="FFFF00"/>
                </a:highlight>
              </a:rPr>
              <a:t>“</a:t>
            </a:r>
            <a:r>
              <a:rPr lang="en" sz="2000" b="1">
                <a:solidFill>
                  <a:schemeClr val="accent2"/>
                </a:solidFill>
                <a:highlight>
                  <a:srgbClr val="FFFF00"/>
                </a:highlight>
              </a:rPr>
              <a:t>it seems,” “there may be” and the like.</a:t>
            </a:r>
            <a:r>
              <a:rPr lang="en" sz="2000" b="1">
                <a:solidFill>
                  <a:srgbClr val="FFFFFF"/>
                </a:solidFill>
                <a:highlight>
                  <a:srgbClr val="FFFF00"/>
                </a:highlight>
              </a:rPr>
              <a:t> </a:t>
            </a:r>
            <a:endParaRPr sz="2000" b="1">
              <a:solidFill>
                <a:srgbClr val="FFFFFF"/>
              </a:solidFill>
              <a:highlight>
                <a:srgbClr val="FFFF00"/>
              </a:highlight>
            </a:endParaRPr>
          </a:p>
          <a:p>
            <a:pPr marL="0" lvl="0" indent="0" algn="l" rtl="0">
              <a:spcBef>
                <a:spcPts val="0"/>
              </a:spcBef>
              <a:spcAft>
                <a:spcPts val="0"/>
              </a:spcAft>
              <a:buNone/>
            </a:pPr>
            <a:endParaRPr sz="2000" b="1">
              <a:solidFill>
                <a:srgbClr val="FFFFFF"/>
              </a:solidFill>
              <a:highlight>
                <a:srgbClr val="FFFF00"/>
              </a:highlight>
            </a:endParaRPr>
          </a:p>
          <a:p>
            <a:pPr marL="0" lvl="0" indent="0" algn="l" rtl="0">
              <a:spcBef>
                <a:spcPts val="0"/>
              </a:spcBef>
              <a:spcAft>
                <a:spcPts val="0"/>
              </a:spcAft>
              <a:buNone/>
            </a:pPr>
            <a:r>
              <a:rPr lang="en" sz="2000" b="1">
                <a:solidFill>
                  <a:srgbClr val="FFFFFF"/>
                </a:solidFill>
              </a:rPr>
              <a:t>4. Readers are often interested in acquiring a quick knowledge of the main findings and as such the report must provide a ready availability of the findings. For this purpose, </a:t>
            </a:r>
            <a:r>
              <a:rPr lang="en" sz="2000" b="1">
                <a:solidFill>
                  <a:schemeClr val="accent2"/>
                </a:solidFill>
                <a:highlight>
                  <a:srgbClr val="FFFF00"/>
                </a:highlight>
              </a:rPr>
              <a:t>charts,graphs and the statistical tables </a:t>
            </a:r>
            <a:r>
              <a:rPr lang="en" sz="2000" b="1">
                <a:solidFill>
                  <a:srgbClr val="FFFFFF"/>
                </a:solidFill>
              </a:rPr>
              <a:t>may be used for the various results in the main report in addition to the summary of important findings. </a:t>
            </a:r>
            <a:endParaRPr sz="2000" b="1">
              <a:solidFill>
                <a:srgbClr val="FFFFFF"/>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634"/>
        <p:cNvGrpSpPr/>
        <p:nvPr/>
      </p:nvGrpSpPr>
      <p:grpSpPr>
        <a:xfrm>
          <a:off x="0" y="0"/>
          <a:ext cx="0" cy="0"/>
          <a:chOff x="0" y="0"/>
          <a:chExt cx="0" cy="0"/>
        </a:xfrm>
      </p:grpSpPr>
      <p:sp>
        <p:nvSpPr>
          <p:cNvPr id="635" name="Google Shape;635;p106"/>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rPr>
              <a:t>PRECAUTIONS FOR WRITING RESEARCH REPORTS Continued….</a:t>
            </a:r>
            <a:endParaRPr sz="2400" b="1">
              <a:solidFill>
                <a:srgbClr val="FFFF00"/>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p:txBody>
      </p:sp>
      <p:sp>
        <p:nvSpPr>
          <p:cNvPr id="636" name="Google Shape;636;p106"/>
          <p:cNvSpPr txBox="1"/>
          <p:nvPr/>
        </p:nvSpPr>
        <p:spPr>
          <a:xfrm>
            <a:off x="416400" y="940200"/>
            <a:ext cx="8727600" cy="4186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FFFFFF"/>
                </a:solidFill>
              </a:rPr>
              <a:t>5. The layout of the report should be well thought out and must be appropriate and in accordance with the objective of the research problem. </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r>
              <a:rPr lang="en" sz="2000" b="1">
                <a:solidFill>
                  <a:srgbClr val="FFFFFF"/>
                </a:solidFill>
              </a:rPr>
              <a:t>6. The reports should be free from grammatical mistakes and must be prepared strictly in accordance with the techniques of composition of report-writing such as the use of quotations, footnotes, documentation, proper punctuation and use of abbreviations in footnotes and the like. </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r>
              <a:rPr lang="en" sz="2000" b="1">
                <a:solidFill>
                  <a:srgbClr val="FFFFFF"/>
                </a:solidFill>
              </a:rPr>
              <a:t>7. The report must present the logical analysis of the subject matter. It must reflect a structure wherein the different pieces of analysis relating to the research problem fit well. </a:t>
            </a:r>
            <a:endParaRPr sz="2000" b="1">
              <a:solidFill>
                <a:srgbClr val="FFFFFF"/>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640"/>
        <p:cNvGrpSpPr/>
        <p:nvPr/>
      </p:nvGrpSpPr>
      <p:grpSpPr>
        <a:xfrm>
          <a:off x="0" y="0"/>
          <a:ext cx="0" cy="0"/>
          <a:chOff x="0" y="0"/>
          <a:chExt cx="0" cy="0"/>
        </a:xfrm>
      </p:grpSpPr>
      <p:sp>
        <p:nvSpPr>
          <p:cNvPr id="641" name="Google Shape;641;p107"/>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rPr>
              <a:t>PRECAUTIONS FOR WRITING RESEARCH REPORTS Continued….</a:t>
            </a:r>
            <a:endParaRPr sz="2400" b="1">
              <a:solidFill>
                <a:srgbClr val="FFFF00"/>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p:txBody>
      </p:sp>
      <p:sp>
        <p:nvSpPr>
          <p:cNvPr id="642" name="Google Shape;642;p107"/>
          <p:cNvSpPr txBox="1"/>
          <p:nvPr/>
        </p:nvSpPr>
        <p:spPr>
          <a:xfrm>
            <a:off x="416400" y="940200"/>
            <a:ext cx="8727600" cy="3879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FFFFFF"/>
                </a:solidFill>
              </a:rPr>
              <a:t>8. A research report should show originality and should necessarily be an attempt to solve some intellectual problem. It must contribute to the solution of a problem and must add to the store of knowledge. </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r>
              <a:rPr lang="en" sz="2000" b="1">
                <a:solidFill>
                  <a:srgbClr val="FFFFFF"/>
                </a:solidFill>
              </a:rPr>
              <a:t>9. Towards the end, the report must also state the policy implications relating to the problem under consideration. It is usually considered desirable if the report makes a forecast of the probable future of the subject concerned and indicates the kinds of research still needs to be done in that particular field. </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r>
              <a:rPr lang="en" sz="2000" b="1">
                <a:solidFill>
                  <a:srgbClr val="FFFFFF"/>
                </a:solidFill>
              </a:rPr>
              <a:t>10. Appendices should be enlisted in respect of all the technical data in the report. </a:t>
            </a:r>
            <a:endParaRPr sz="2000" b="1">
              <a:solidFill>
                <a:srgbClr val="FFFFFF"/>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646"/>
        <p:cNvGrpSpPr/>
        <p:nvPr/>
      </p:nvGrpSpPr>
      <p:grpSpPr>
        <a:xfrm>
          <a:off x="0" y="0"/>
          <a:ext cx="0" cy="0"/>
          <a:chOff x="0" y="0"/>
          <a:chExt cx="0" cy="0"/>
        </a:xfrm>
      </p:grpSpPr>
      <p:sp>
        <p:nvSpPr>
          <p:cNvPr id="647" name="Google Shape;647;p108"/>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rPr>
              <a:t>PRECAUTIONS FOR WRITING RESEARCH REPORTS Continued….</a:t>
            </a:r>
            <a:endParaRPr sz="2400" b="1">
              <a:solidFill>
                <a:srgbClr val="FFFF00"/>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p:txBody>
      </p:sp>
      <p:sp>
        <p:nvSpPr>
          <p:cNvPr id="648" name="Google Shape;648;p108"/>
          <p:cNvSpPr txBox="1"/>
          <p:nvPr/>
        </p:nvSpPr>
        <p:spPr>
          <a:xfrm>
            <a:off x="416400" y="940200"/>
            <a:ext cx="8727600" cy="326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FFFFFF"/>
                </a:solidFill>
              </a:rPr>
              <a:t>11. Bibliography of sources consulted is a must for a good report and must necessarily be given. </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r>
              <a:rPr lang="en" sz="2000" b="1">
                <a:solidFill>
                  <a:srgbClr val="FFFFFF"/>
                </a:solidFill>
              </a:rPr>
              <a:t>12. Index is also considered an essential part of a good report and as such must be prepared and appended at the end. </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r>
              <a:rPr lang="en" sz="2000" b="1">
                <a:solidFill>
                  <a:srgbClr val="FFFFFF"/>
                </a:solidFill>
              </a:rPr>
              <a:t>13. Report must be attractive in appearance, neat and clean, whether typed or printed. </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endParaRPr sz="2000" b="1">
              <a:solidFill>
                <a:srgbClr val="FFFFFF"/>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20124D"/>
        </a:solidFill>
        <a:effectLst/>
      </p:bgPr>
    </p:bg>
    <p:spTree>
      <p:nvGrpSpPr>
        <p:cNvPr id="1" name="Shape 652"/>
        <p:cNvGrpSpPr/>
        <p:nvPr/>
      </p:nvGrpSpPr>
      <p:grpSpPr>
        <a:xfrm>
          <a:off x="0" y="0"/>
          <a:ext cx="0" cy="0"/>
          <a:chOff x="0" y="0"/>
          <a:chExt cx="0" cy="0"/>
        </a:xfrm>
      </p:grpSpPr>
      <p:sp>
        <p:nvSpPr>
          <p:cNvPr id="653" name="Google Shape;653;p109"/>
          <p:cNvSpPr txBox="1">
            <a:spLocks noGrp="1"/>
          </p:cNvSpPr>
          <p:nvPr>
            <p:ph type="title"/>
          </p:nvPr>
        </p:nvSpPr>
        <p:spPr>
          <a:xfrm>
            <a:off x="150525" y="690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Clr>
                <a:schemeClr val="dk1"/>
              </a:buClr>
              <a:buSzPct val="45833"/>
              <a:buFont typeface="Arial"/>
              <a:buNone/>
            </a:pPr>
            <a:r>
              <a:rPr lang="en" sz="2400" b="1">
                <a:solidFill>
                  <a:srgbClr val="FFFF00"/>
                </a:solidFill>
              </a:rPr>
              <a:t>PRECAUTIONS FOR WRITING RESEARCH REPORTS Continued….</a:t>
            </a:r>
            <a:endParaRPr sz="2400" b="1">
              <a:solidFill>
                <a:srgbClr val="FFFF00"/>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a:p>
            <a:pPr marL="0" lvl="0" indent="0" algn="l" rtl="0">
              <a:lnSpc>
                <a:spcPct val="115000"/>
              </a:lnSpc>
              <a:spcBef>
                <a:spcPts val="0"/>
              </a:spcBef>
              <a:spcAft>
                <a:spcPts val="0"/>
              </a:spcAft>
              <a:buClr>
                <a:schemeClr val="dk1"/>
              </a:buClr>
              <a:buSzPct val="45833"/>
              <a:buFont typeface="Arial"/>
              <a:buNone/>
            </a:pPr>
            <a:endParaRPr sz="2400" b="1">
              <a:solidFill>
                <a:srgbClr val="FFFFFF"/>
              </a:solidFill>
            </a:endParaRPr>
          </a:p>
        </p:txBody>
      </p:sp>
      <p:sp>
        <p:nvSpPr>
          <p:cNvPr id="654" name="Google Shape;654;p109"/>
          <p:cNvSpPr txBox="1"/>
          <p:nvPr/>
        </p:nvSpPr>
        <p:spPr>
          <a:xfrm>
            <a:off x="416400" y="940200"/>
            <a:ext cx="8727600" cy="233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FFFFFF"/>
                </a:solidFill>
              </a:rPr>
              <a:t>14. Calculated confidence limits must be mentioned and the various constraints experienced in conducting the research study may also be stated in the report. </a:t>
            </a:r>
            <a:endParaRPr sz="2000" b="1">
              <a:solidFill>
                <a:srgbClr val="FFFFFF"/>
              </a:solidFill>
            </a:endParaRPr>
          </a:p>
          <a:p>
            <a:pPr marL="0" lvl="0" indent="0" algn="l" rtl="0">
              <a:spcBef>
                <a:spcPts val="0"/>
              </a:spcBef>
              <a:spcAft>
                <a:spcPts val="0"/>
              </a:spcAft>
              <a:buNone/>
            </a:pPr>
            <a:endParaRPr sz="2000" b="1">
              <a:solidFill>
                <a:srgbClr val="FFFFFF"/>
              </a:solidFill>
            </a:endParaRPr>
          </a:p>
          <a:p>
            <a:pPr marL="0" lvl="0" indent="0" algn="l" rtl="0">
              <a:spcBef>
                <a:spcPts val="0"/>
              </a:spcBef>
              <a:spcAft>
                <a:spcPts val="0"/>
              </a:spcAft>
              <a:buNone/>
            </a:pPr>
            <a:r>
              <a:rPr lang="en" sz="2000" b="1">
                <a:solidFill>
                  <a:srgbClr val="FFFFFF"/>
                </a:solidFill>
              </a:rPr>
              <a:t>15. Objective of the study, the nature of the problem, the methods employed and the analysis techniques adopted must all be clearly stated in the beginning of the report in the form of introduction.</a:t>
            </a:r>
            <a:endParaRPr sz="2000" b="1">
              <a:solidFill>
                <a:srgbClr val="FFFFFF"/>
              </a:solidFill>
            </a:endParaRPr>
          </a:p>
        </p:txBody>
      </p:sp>
      <p:sp>
        <p:nvSpPr>
          <p:cNvPr id="655" name="Google Shape;655;p109"/>
          <p:cNvSpPr txBox="1"/>
          <p:nvPr/>
        </p:nvSpPr>
        <p:spPr>
          <a:xfrm>
            <a:off x="150525" y="3279900"/>
            <a:ext cx="8727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980000"/>
                </a:solidFill>
                <a:highlight>
                  <a:srgbClr val="FF00FF"/>
                </a:highlight>
              </a:rPr>
              <a:t>CONCLUSION:</a:t>
            </a:r>
            <a:endParaRPr sz="2000" b="1">
              <a:solidFill>
                <a:srgbClr val="980000"/>
              </a:solidFill>
              <a:highlight>
                <a:srgbClr val="FF00FF"/>
              </a:highlight>
            </a:endParaRPr>
          </a:p>
        </p:txBody>
      </p:sp>
      <p:sp>
        <p:nvSpPr>
          <p:cNvPr id="656" name="Google Shape;656;p109"/>
          <p:cNvSpPr txBox="1"/>
          <p:nvPr/>
        </p:nvSpPr>
        <p:spPr>
          <a:xfrm>
            <a:off x="322400" y="3772500"/>
            <a:ext cx="87276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rgbClr val="FFFFFF"/>
                </a:solidFill>
              </a:rPr>
              <a:t>In spite of all that has been stated above, one should always keep in view the fact report-writing is an art which is learnt by practice and experience, rather than by mere doctrination.</a:t>
            </a:r>
            <a:endParaRPr sz="2000" b="1">
              <a:solidFill>
                <a:srgbClr val="FFFFFF"/>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Intellectual Property (IP)?</a:t>
            </a:r>
            <a:endParaRPr/>
          </a:p>
        </p:txBody>
      </p:sp>
      <p:sp>
        <p:nvSpPr>
          <p:cNvPr id="70" name="Google Shape;70;p15"/>
          <p:cNvSpPr txBox="1">
            <a:spLocks noGrp="1"/>
          </p:cNvSpPr>
          <p:nvPr>
            <p:ph type="body" idx="1"/>
          </p:nvPr>
        </p:nvSpPr>
        <p:spPr>
          <a:xfrm>
            <a:off x="311700" y="1152475"/>
            <a:ext cx="8520600" cy="3416400"/>
          </a:xfrm>
          <a:prstGeom prst="rect">
            <a:avLst/>
          </a:prstGeom>
          <a:solidFill>
            <a:srgbClr val="FF9900"/>
          </a:solidFill>
        </p:spPr>
        <p:txBody>
          <a:bodyPr spcFirstLastPara="1" wrap="square" lIns="91425" tIns="91425" rIns="91425" bIns="91425" anchor="t" anchorCtr="0">
            <a:normAutofit/>
          </a:bodyPr>
          <a:lstStyle/>
          <a:p>
            <a:pPr marL="0" lvl="0" indent="0" algn="l" rtl="0">
              <a:spcBef>
                <a:spcPts val="0"/>
              </a:spcBef>
              <a:spcAft>
                <a:spcPts val="1200"/>
              </a:spcAft>
              <a:buNone/>
            </a:pPr>
            <a:r>
              <a:rPr lang="en" sz="2900">
                <a:solidFill>
                  <a:srgbClr val="475055"/>
                </a:solidFill>
                <a:highlight>
                  <a:srgbClr val="FFFFFF"/>
                </a:highlight>
                <a:latin typeface="Arial"/>
                <a:ea typeface="Arial"/>
                <a:cs typeface="Arial"/>
                <a:sym typeface="Arial"/>
              </a:rPr>
              <a:t>Intellectual property (IP) pertains to any original creation of the human intellect such as artistic, literary, technical, or scientific creation. Intellectual property rights (IPR) refers to the legal rights given to the inventor or creator to protect his invention or creation for a certain period of time. </a:t>
            </a:r>
            <a:endParaRPr sz="3500"/>
          </a:p>
        </p:txBody>
      </p:sp>
    </p:spTree>
    <p:extLst>
      <p:ext uri="{BB962C8B-B14F-4D97-AF65-F5344CB8AC3E}">
        <p14:creationId xmlns:p14="http://schemas.microsoft.com/office/powerpoint/2010/main" val="157975908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a:solidFill>
                  <a:srgbClr val="000000"/>
                </a:solidFill>
                <a:latin typeface="Arial"/>
                <a:ea typeface="Arial"/>
                <a:cs typeface="Arial"/>
                <a:sym typeface="Arial"/>
              </a:rPr>
              <a:t>Different types of IPs</a:t>
            </a:r>
            <a:endParaRPr sz="24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2400">
              <a:solidFill>
                <a:srgbClr val="000000"/>
              </a:solidFill>
              <a:latin typeface="Arial"/>
              <a:ea typeface="Arial"/>
              <a:cs typeface="Arial"/>
              <a:sym typeface="Arial"/>
            </a:endParaRPr>
          </a:p>
          <a:p>
            <a:pPr marL="0" lvl="0" indent="0" algn="l" rtl="0">
              <a:spcBef>
                <a:spcPts val="0"/>
              </a:spcBef>
              <a:spcAft>
                <a:spcPts val="0"/>
              </a:spcAft>
              <a:buNone/>
            </a:pPr>
            <a:endParaRPr/>
          </a:p>
        </p:txBody>
      </p:sp>
      <p:sp>
        <p:nvSpPr>
          <p:cNvPr id="76" name="Google Shape;76;p16"/>
          <p:cNvSpPr txBox="1">
            <a:spLocks noGrp="1"/>
          </p:cNvSpPr>
          <p:nvPr>
            <p:ph type="body" idx="1"/>
          </p:nvPr>
        </p:nvSpPr>
        <p:spPr>
          <a:xfrm>
            <a:off x="311700" y="1152475"/>
            <a:ext cx="3246600" cy="3416400"/>
          </a:xfrm>
          <a:prstGeom prst="rect">
            <a:avLst/>
          </a:prstGeom>
          <a:solidFill>
            <a:srgbClr val="FFFF00"/>
          </a:solidFill>
        </p:spPr>
        <p:txBody>
          <a:bodyPr spcFirstLastPara="1" wrap="square" lIns="91425" tIns="91425" rIns="91425" bIns="91425" anchor="t" anchorCtr="0">
            <a:noAutofit/>
          </a:bodyPr>
          <a:lstStyle/>
          <a:p>
            <a:pPr marL="457200" lvl="0" indent="-377825" algn="l" rtl="0">
              <a:spcBef>
                <a:spcPts val="0"/>
              </a:spcBef>
              <a:spcAft>
                <a:spcPts val="0"/>
              </a:spcAft>
              <a:buClr>
                <a:srgbClr val="444444"/>
              </a:buClr>
              <a:buSzPts val="2350"/>
              <a:buFont typeface="Arial"/>
              <a:buChar char="●"/>
            </a:pPr>
            <a:r>
              <a:rPr lang="en" sz="2350">
                <a:solidFill>
                  <a:srgbClr val="444444"/>
                </a:solidFill>
                <a:highlight>
                  <a:srgbClr val="FFFFFF"/>
                </a:highlight>
                <a:latin typeface="Arial"/>
                <a:ea typeface="Arial"/>
                <a:cs typeface="Arial"/>
                <a:sym typeface="Arial"/>
              </a:rPr>
              <a:t>Copyright</a:t>
            </a:r>
            <a:endParaRPr sz="2350">
              <a:solidFill>
                <a:srgbClr val="444444"/>
              </a:solidFill>
              <a:highlight>
                <a:srgbClr val="FFFFFF"/>
              </a:highlight>
              <a:latin typeface="Arial"/>
              <a:ea typeface="Arial"/>
              <a:cs typeface="Arial"/>
              <a:sym typeface="Arial"/>
            </a:endParaRPr>
          </a:p>
          <a:p>
            <a:pPr marL="457200" lvl="0" indent="-377825" algn="just" rtl="0">
              <a:spcBef>
                <a:spcPts val="0"/>
              </a:spcBef>
              <a:spcAft>
                <a:spcPts val="0"/>
              </a:spcAft>
              <a:buClr>
                <a:srgbClr val="444444"/>
              </a:buClr>
              <a:buSzPts val="2350"/>
              <a:buFont typeface="Arial"/>
              <a:buChar char="●"/>
            </a:pPr>
            <a:r>
              <a:rPr lang="en" sz="2350">
                <a:solidFill>
                  <a:srgbClr val="444444"/>
                </a:solidFill>
                <a:highlight>
                  <a:srgbClr val="FFFFFF"/>
                </a:highlight>
                <a:latin typeface="Arial"/>
                <a:ea typeface="Arial"/>
                <a:cs typeface="Arial"/>
                <a:sym typeface="Arial"/>
              </a:rPr>
              <a:t>Related Rights</a:t>
            </a:r>
            <a:endParaRPr sz="2350">
              <a:solidFill>
                <a:srgbClr val="444444"/>
              </a:solidFill>
              <a:highlight>
                <a:srgbClr val="FFFFFF"/>
              </a:highlight>
              <a:latin typeface="Arial"/>
              <a:ea typeface="Arial"/>
              <a:cs typeface="Arial"/>
              <a:sym typeface="Arial"/>
            </a:endParaRPr>
          </a:p>
          <a:p>
            <a:pPr marL="457200" lvl="0" indent="-377825" algn="just" rtl="0">
              <a:spcBef>
                <a:spcPts val="0"/>
              </a:spcBef>
              <a:spcAft>
                <a:spcPts val="0"/>
              </a:spcAft>
              <a:buClr>
                <a:srgbClr val="444444"/>
              </a:buClr>
              <a:buSzPts val="2350"/>
              <a:buFont typeface="Arial"/>
              <a:buChar char="●"/>
            </a:pPr>
            <a:r>
              <a:rPr lang="en" sz="2350">
                <a:solidFill>
                  <a:srgbClr val="444444"/>
                </a:solidFill>
                <a:highlight>
                  <a:srgbClr val="FFFFFF"/>
                </a:highlight>
                <a:latin typeface="Arial"/>
                <a:ea typeface="Arial"/>
                <a:cs typeface="Arial"/>
                <a:sym typeface="Arial"/>
              </a:rPr>
              <a:t>Trademarks</a:t>
            </a:r>
            <a:endParaRPr sz="2350">
              <a:solidFill>
                <a:srgbClr val="444444"/>
              </a:solidFill>
              <a:highlight>
                <a:srgbClr val="FFFFFF"/>
              </a:highlight>
              <a:latin typeface="Arial"/>
              <a:ea typeface="Arial"/>
              <a:cs typeface="Arial"/>
              <a:sym typeface="Arial"/>
            </a:endParaRPr>
          </a:p>
          <a:p>
            <a:pPr marL="457200" lvl="0" indent="-377825" algn="just" rtl="0">
              <a:spcBef>
                <a:spcPts val="0"/>
              </a:spcBef>
              <a:spcAft>
                <a:spcPts val="0"/>
              </a:spcAft>
              <a:buClr>
                <a:srgbClr val="444444"/>
              </a:buClr>
              <a:buSzPts val="2350"/>
              <a:buFont typeface="Arial"/>
              <a:buChar char="●"/>
            </a:pPr>
            <a:r>
              <a:rPr lang="en" sz="2350">
                <a:solidFill>
                  <a:srgbClr val="444444"/>
                </a:solidFill>
                <a:highlight>
                  <a:srgbClr val="FFFFFF"/>
                </a:highlight>
                <a:latin typeface="Arial"/>
                <a:ea typeface="Arial"/>
                <a:cs typeface="Arial"/>
                <a:sym typeface="Arial"/>
              </a:rPr>
              <a:t>Geographical Indications</a:t>
            </a:r>
            <a:endParaRPr sz="2350">
              <a:solidFill>
                <a:srgbClr val="444444"/>
              </a:solidFill>
              <a:highlight>
                <a:srgbClr val="FFFFFF"/>
              </a:highlight>
              <a:latin typeface="Arial"/>
              <a:ea typeface="Arial"/>
              <a:cs typeface="Arial"/>
              <a:sym typeface="Arial"/>
            </a:endParaRPr>
          </a:p>
          <a:p>
            <a:pPr marL="457200" lvl="0" indent="-377825" algn="just" rtl="0">
              <a:spcBef>
                <a:spcPts val="0"/>
              </a:spcBef>
              <a:spcAft>
                <a:spcPts val="0"/>
              </a:spcAft>
              <a:buClr>
                <a:srgbClr val="444444"/>
              </a:buClr>
              <a:buSzPts val="2350"/>
              <a:buFont typeface="Arial"/>
              <a:buChar char="●"/>
            </a:pPr>
            <a:r>
              <a:rPr lang="en" sz="2350">
                <a:solidFill>
                  <a:srgbClr val="444444"/>
                </a:solidFill>
                <a:highlight>
                  <a:srgbClr val="FFFFFF"/>
                </a:highlight>
                <a:latin typeface="Arial"/>
                <a:ea typeface="Arial"/>
                <a:cs typeface="Arial"/>
                <a:sym typeface="Arial"/>
              </a:rPr>
              <a:t>Industrial Designs</a:t>
            </a:r>
            <a:endParaRPr sz="2350">
              <a:solidFill>
                <a:srgbClr val="444444"/>
              </a:solidFill>
              <a:highlight>
                <a:srgbClr val="FFFFFF"/>
              </a:highlight>
              <a:latin typeface="Arial"/>
              <a:ea typeface="Arial"/>
              <a:cs typeface="Arial"/>
              <a:sym typeface="Arial"/>
            </a:endParaRPr>
          </a:p>
          <a:p>
            <a:pPr marL="457200" lvl="0" indent="-377825" algn="just" rtl="0">
              <a:spcBef>
                <a:spcPts val="0"/>
              </a:spcBef>
              <a:spcAft>
                <a:spcPts val="0"/>
              </a:spcAft>
              <a:buClr>
                <a:srgbClr val="444444"/>
              </a:buClr>
              <a:buSzPts val="2350"/>
              <a:buFont typeface="Arial"/>
              <a:buChar char="●"/>
            </a:pPr>
            <a:r>
              <a:rPr lang="en" sz="2350">
                <a:solidFill>
                  <a:srgbClr val="444444"/>
                </a:solidFill>
                <a:highlight>
                  <a:srgbClr val="FFFFFF"/>
                </a:highlight>
                <a:latin typeface="Arial"/>
                <a:ea typeface="Arial"/>
                <a:cs typeface="Arial"/>
                <a:sym typeface="Arial"/>
              </a:rPr>
              <a:t>Patents</a:t>
            </a:r>
            <a:endParaRPr sz="2350">
              <a:solidFill>
                <a:srgbClr val="444444"/>
              </a:solidFill>
              <a:highlight>
                <a:srgbClr val="FFFFFF"/>
              </a:highlight>
              <a:latin typeface="Arial"/>
              <a:ea typeface="Arial"/>
              <a:cs typeface="Arial"/>
              <a:sym typeface="Arial"/>
            </a:endParaRPr>
          </a:p>
          <a:p>
            <a:pPr marL="0" lvl="0" indent="0" algn="l" rtl="0">
              <a:spcBef>
                <a:spcPts val="0"/>
              </a:spcBef>
              <a:spcAft>
                <a:spcPts val="1200"/>
              </a:spcAft>
              <a:buNone/>
            </a:pPr>
            <a:endParaRPr sz="3100"/>
          </a:p>
        </p:txBody>
      </p:sp>
      <p:pic>
        <p:nvPicPr>
          <p:cNvPr id="77" name="Google Shape;77;p16"/>
          <p:cNvPicPr preferRelativeResize="0"/>
          <p:nvPr/>
        </p:nvPicPr>
        <p:blipFill>
          <a:blip r:embed="rId3">
            <a:alphaModFix/>
          </a:blip>
          <a:stretch>
            <a:fillRect/>
          </a:stretch>
        </p:blipFill>
        <p:spPr>
          <a:xfrm>
            <a:off x="3681475" y="148425"/>
            <a:ext cx="5462525" cy="5036700"/>
          </a:xfrm>
          <a:prstGeom prst="rect">
            <a:avLst/>
          </a:prstGeom>
          <a:noFill/>
          <a:ln>
            <a:noFill/>
          </a:ln>
        </p:spPr>
      </p:pic>
    </p:spTree>
    <p:extLst>
      <p:ext uri="{BB962C8B-B14F-4D97-AF65-F5344CB8AC3E}">
        <p14:creationId xmlns:p14="http://schemas.microsoft.com/office/powerpoint/2010/main" val="320513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6D7A8"/>
        </a:solidFill>
        <a:effectLst/>
      </p:bgPr>
    </p:bg>
    <p:spTree>
      <p:nvGrpSpPr>
        <p:cNvPr id="1" name="Shape 224"/>
        <p:cNvGrpSpPr/>
        <p:nvPr/>
      </p:nvGrpSpPr>
      <p:grpSpPr>
        <a:xfrm>
          <a:off x="0" y="0"/>
          <a:ext cx="0" cy="0"/>
          <a:chOff x="0" y="0"/>
          <a:chExt cx="0" cy="0"/>
        </a:xfrm>
      </p:grpSpPr>
      <p:sp>
        <p:nvSpPr>
          <p:cNvPr id="225" name="Google Shape;225;p40"/>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FFFF00"/>
                </a:solidFill>
                <a:highlight>
                  <a:srgbClr val="FF9900"/>
                </a:highlight>
              </a:rPr>
              <a:t>WHY INTERPRETATION? continued...</a:t>
            </a:r>
            <a:endParaRPr sz="2400">
              <a:solidFill>
                <a:srgbClr val="FFFF00"/>
              </a:solidFill>
              <a:highlight>
                <a:srgbClr val="FF9900"/>
              </a:highlight>
            </a:endParaRPr>
          </a:p>
        </p:txBody>
      </p:sp>
      <p:sp>
        <p:nvSpPr>
          <p:cNvPr id="226" name="Google Shape;226;p40"/>
          <p:cNvSpPr txBox="1"/>
          <p:nvPr/>
        </p:nvSpPr>
        <p:spPr>
          <a:xfrm>
            <a:off x="90150" y="682000"/>
            <a:ext cx="8963700" cy="341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rgbClr val="980000"/>
                </a:solidFill>
              </a:rPr>
              <a:t>[ii] </a:t>
            </a:r>
            <a:endParaRPr sz="2100">
              <a:solidFill>
                <a:srgbClr val="980000"/>
              </a:solidFill>
            </a:endParaRPr>
          </a:p>
          <a:p>
            <a:pPr marL="457200" lvl="0" indent="-361950" algn="l" rtl="0">
              <a:spcBef>
                <a:spcPts val="0"/>
              </a:spcBef>
              <a:spcAft>
                <a:spcPts val="0"/>
              </a:spcAft>
              <a:buSzPts val="2100"/>
              <a:buChar char="●"/>
            </a:pPr>
            <a:r>
              <a:rPr lang="en" sz="2100"/>
              <a:t>Interpretation leads to the establishment of explanatory concepts that can serve as a guide for future research studies; </a:t>
            </a:r>
            <a:endParaRPr sz="2100"/>
          </a:p>
          <a:p>
            <a:pPr marL="457200" lvl="0" indent="-361950" algn="l" rtl="0">
              <a:spcBef>
                <a:spcPts val="0"/>
              </a:spcBef>
              <a:spcAft>
                <a:spcPts val="0"/>
              </a:spcAft>
              <a:buSzPts val="2100"/>
              <a:buChar char="●"/>
            </a:pPr>
            <a:r>
              <a:rPr lang="en" sz="2100"/>
              <a:t>it opens new avenues of intellectual adventure and stimulates the quest for more knowledge. </a:t>
            </a:r>
            <a:endParaRPr sz="2100"/>
          </a:p>
          <a:p>
            <a:pPr marL="0" lvl="0" indent="0" algn="l" rtl="0">
              <a:spcBef>
                <a:spcPts val="0"/>
              </a:spcBef>
              <a:spcAft>
                <a:spcPts val="0"/>
              </a:spcAft>
              <a:buNone/>
            </a:pPr>
            <a:endParaRPr sz="2100"/>
          </a:p>
          <a:p>
            <a:pPr marL="0" lvl="0" indent="0" algn="l" rtl="0">
              <a:spcBef>
                <a:spcPts val="0"/>
              </a:spcBef>
              <a:spcAft>
                <a:spcPts val="0"/>
              </a:spcAft>
              <a:buNone/>
            </a:pPr>
            <a:r>
              <a:rPr lang="en" sz="2100">
                <a:solidFill>
                  <a:srgbClr val="980000"/>
                </a:solidFill>
              </a:rPr>
              <a:t>[iii]</a:t>
            </a:r>
            <a:r>
              <a:rPr lang="en" sz="2100"/>
              <a:t> </a:t>
            </a:r>
            <a:endParaRPr sz="2100"/>
          </a:p>
          <a:p>
            <a:pPr marL="0" lvl="0" indent="0" algn="l" rtl="0">
              <a:spcBef>
                <a:spcPts val="0"/>
              </a:spcBef>
              <a:spcAft>
                <a:spcPts val="0"/>
              </a:spcAft>
              <a:buNone/>
            </a:pPr>
            <a:r>
              <a:rPr lang="en" sz="2100"/>
              <a:t>Researcher can better appreciate only through interpretation why his findings are what they are and can make others to understand the real significance of his research findings. </a:t>
            </a:r>
            <a:endParaRPr sz="210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body" idx="1"/>
          </p:nvPr>
        </p:nvSpPr>
        <p:spPr>
          <a:xfrm>
            <a:off x="311700" y="0"/>
            <a:ext cx="4972800" cy="4569000"/>
          </a:xfrm>
          <a:prstGeom prst="rect">
            <a:avLst/>
          </a:prstGeom>
        </p:spPr>
        <p:txBody>
          <a:bodyPr spcFirstLastPara="1" wrap="square" lIns="91425" tIns="91425" rIns="91425" bIns="91425" anchor="t" anchorCtr="0">
            <a:noAutofit/>
          </a:bodyPr>
          <a:lstStyle/>
          <a:p>
            <a:pPr marL="457200" lvl="0" indent="-342900" algn="l" rtl="0">
              <a:spcBef>
                <a:spcPts val="1100"/>
              </a:spcBef>
              <a:spcAft>
                <a:spcPts val="0"/>
              </a:spcAft>
              <a:buClr>
                <a:srgbClr val="000000"/>
              </a:buClr>
              <a:buSzPts val="1800"/>
              <a:buFont typeface="Arial"/>
              <a:buChar char="●"/>
            </a:pPr>
            <a:r>
              <a:rPr lang="en" b="1">
                <a:solidFill>
                  <a:srgbClr val="000000"/>
                </a:solidFill>
                <a:latin typeface="Arial"/>
                <a:ea typeface="Arial"/>
                <a:cs typeface="Arial"/>
                <a:sym typeface="Arial"/>
              </a:rPr>
              <a:t>Copyright </a:t>
            </a:r>
            <a:r>
              <a:rPr lang="en">
                <a:solidFill>
                  <a:srgbClr val="000000"/>
                </a:solidFill>
                <a:latin typeface="Arial"/>
                <a:ea typeface="Arial"/>
                <a:cs typeface="Arial"/>
                <a:sym typeface="Arial"/>
              </a:rPr>
              <a:t>– It is the right that protects a tangible form of expression like book, painting etc. It protects the mannerism in which the idea is expressed.</a:t>
            </a:r>
            <a:endParaRPr>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b="1">
                <a:solidFill>
                  <a:srgbClr val="000000"/>
                </a:solidFill>
                <a:latin typeface="Arial"/>
                <a:ea typeface="Arial"/>
                <a:cs typeface="Arial"/>
                <a:sym typeface="Arial"/>
              </a:rPr>
              <a:t>Trademark</a:t>
            </a:r>
            <a:r>
              <a:rPr lang="en">
                <a:solidFill>
                  <a:srgbClr val="000000"/>
                </a:solidFill>
                <a:latin typeface="Arial"/>
                <a:ea typeface="Arial"/>
                <a:cs typeface="Arial"/>
                <a:sym typeface="Arial"/>
              </a:rPr>
              <a:t> – It refers to the protection of logo or design that an individual or company uses. The distinguished logo or design helps the customers to connect with the brand value and thereby ensure trust on the goods and services.</a:t>
            </a:r>
            <a:endParaRPr>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b="1">
                <a:solidFill>
                  <a:srgbClr val="000000"/>
                </a:solidFill>
                <a:latin typeface="Arial"/>
                <a:ea typeface="Arial"/>
                <a:cs typeface="Arial"/>
                <a:sym typeface="Arial"/>
              </a:rPr>
              <a:t>Patent</a:t>
            </a:r>
            <a:r>
              <a:rPr lang="en">
                <a:solidFill>
                  <a:srgbClr val="000000"/>
                </a:solidFill>
                <a:latin typeface="Arial"/>
                <a:ea typeface="Arial"/>
                <a:cs typeface="Arial"/>
                <a:sym typeface="Arial"/>
              </a:rPr>
              <a:t>– A patent is used to prohibit the use, selling, by another party for a defined period of time, of original production. In brief, a sovereign authority awards the inventor the IP right after an examination of its viability.</a:t>
            </a:r>
            <a:endParaRPr>
              <a:solidFill>
                <a:srgbClr val="000000"/>
              </a:solidFill>
              <a:latin typeface="Arial"/>
              <a:ea typeface="Arial"/>
              <a:cs typeface="Arial"/>
              <a:sym typeface="Arial"/>
            </a:endParaRPr>
          </a:p>
          <a:p>
            <a:pPr marL="0" lvl="0" indent="0" algn="l" rtl="0">
              <a:spcBef>
                <a:spcPts val="1100"/>
              </a:spcBef>
              <a:spcAft>
                <a:spcPts val="1200"/>
              </a:spcAft>
              <a:buNone/>
            </a:pPr>
            <a:endParaRPr sz="2500"/>
          </a:p>
        </p:txBody>
      </p:sp>
      <p:pic>
        <p:nvPicPr>
          <p:cNvPr id="83" name="Google Shape;83;p17"/>
          <p:cNvPicPr preferRelativeResize="0"/>
          <p:nvPr/>
        </p:nvPicPr>
        <p:blipFill>
          <a:blip r:embed="rId3">
            <a:alphaModFix/>
          </a:blip>
          <a:stretch>
            <a:fillRect/>
          </a:stretch>
        </p:blipFill>
        <p:spPr>
          <a:xfrm>
            <a:off x="5436900" y="0"/>
            <a:ext cx="3554700" cy="1777350"/>
          </a:xfrm>
          <a:prstGeom prst="rect">
            <a:avLst/>
          </a:prstGeom>
          <a:noFill/>
          <a:ln>
            <a:noFill/>
          </a:ln>
        </p:spPr>
      </p:pic>
      <p:pic>
        <p:nvPicPr>
          <p:cNvPr id="84" name="Google Shape;84;p17"/>
          <p:cNvPicPr preferRelativeResize="0"/>
          <p:nvPr/>
        </p:nvPicPr>
        <p:blipFill>
          <a:blip r:embed="rId4">
            <a:alphaModFix/>
          </a:blip>
          <a:stretch>
            <a:fillRect/>
          </a:stretch>
        </p:blipFill>
        <p:spPr>
          <a:xfrm>
            <a:off x="5589300" y="1677150"/>
            <a:ext cx="3554700" cy="1789199"/>
          </a:xfrm>
          <a:prstGeom prst="rect">
            <a:avLst/>
          </a:prstGeom>
          <a:noFill/>
          <a:ln>
            <a:noFill/>
          </a:ln>
        </p:spPr>
      </p:pic>
      <p:pic>
        <p:nvPicPr>
          <p:cNvPr id="85" name="Google Shape;85;p17"/>
          <p:cNvPicPr preferRelativeResize="0"/>
          <p:nvPr/>
        </p:nvPicPr>
        <p:blipFill>
          <a:blip r:embed="rId5">
            <a:alphaModFix/>
          </a:blip>
          <a:stretch>
            <a:fillRect/>
          </a:stretch>
        </p:blipFill>
        <p:spPr>
          <a:xfrm>
            <a:off x="5789775" y="3466350"/>
            <a:ext cx="3354225" cy="1677150"/>
          </a:xfrm>
          <a:prstGeom prst="rect">
            <a:avLst/>
          </a:prstGeom>
          <a:noFill/>
          <a:ln>
            <a:noFill/>
          </a:ln>
        </p:spPr>
      </p:pic>
    </p:spTree>
    <p:extLst>
      <p:ext uri="{BB962C8B-B14F-4D97-AF65-F5344CB8AC3E}">
        <p14:creationId xmlns:p14="http://schemas.microsoft.com/office/powerpoint/2010/main" val="135003178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Key Points</a:t>
            </a:r>
            <a:endParaRPr/>
          </a:p>
        </p:txBody>
      </p:sp>
      <p:sp>
        <p:nvSpPr>
          <p:cNvPr id="91" name="Google Shape;91;p18"/>
          <p:cNvSpPr txBox="1">
            <a:spLocks noGrp="1"/>
          </p:cNvSpPr>
          <p:nvPr>
            <p:ph type="body" idx="1"/>
          </p:nvPr>
        </p:nvSpPr>
        <p:spPr>
          <a:xfrm>
            <a:off x="470225" y="1293400"/>
            <a:ext cx="8520600" cy="341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605"/>
              <a:buNone/>
            </a:pPr>
            <a:r>
              <a:rPr lang="en" sz="2390">
                <a:highlight>
                  <a:srgbClr val="FFFF00"/>
                </a:highlight>
              </a:rPr>
              <a:t>Copyright</a:t>
            </a:r>
            <a:endParaRPr sz="2390">
              <a:highlight>
                <a:srgbClr val="FFFF00"/>
              </a:highlight>
            </a:endParaRPr>
          </a:p>
          <a:p>
            <a:pPr marL="457200" lvl="0" indent="-380365" algn="l" rtl="0">
              <a:lnSpc>
                <a:spcPct val="95000"/>
              </a:lnSpc>
              <a:spcBef>
                <a:spcPts val="1200"/>
              </a:spcBef>
              <a:spcAft>
                <a:spcPts val="0"/>
              </a:spcAft>
              <a:buSzPts val="2390"/>
              <a:buChar char="●"/>
            </a:pPr>
            <a:r>
              <a:rPr lang="en" sz="2390"/>
              <a:t>The Indian Copyright Act 1957 [Amended in 1982, 1984, 1992, 1994 &amp; 1999]</a:t>
            </a:r>
            <a:endParaRPr sz="2390"/>
          </a:p>
          <a:p>
            <a:pPr marL="457200" lvl="0" indent="-380365" algn="l" rtl="0">
              <a:lnSpc>
                <a:spcPct val="95000"/>
              </a:lnSpc>
              <a:spcBef>
                <a:spcPts val="0"/>
              </a:spcBef>
              <a:spcAft>
                <a:spcPts val="0"/>
              </a:spcAft>
              <a:buSzPts val="2390"/>
              <a:buChar char="●"/>
            </a:pPr>
            <a:r>
              <a:rPr lang="en" sz="2390"/>
              <a:t>Authors lifetime + 50 years from the end of the calendar year in which author dies</a:t>
            </a:r>
            <a:endParaRPr sz="2390"/>
          </a:p>
          <a:p>
            <a:pPr marL="457200" lvl="0" indent="-380365" algn="l" rtl="0">
              <a:lnSpc>
                <a:spcPct val="95000"/>
              </a:lnSpc>
              <a:spcBef>
                <a:spcPts val="0"/>
              </a:spcBef>
              <a:spcAft>
                <a:spcPts val="0"/>
              </a:spcAft>
              <a:buSzPts val="2390"/>
              <a:buChar char="●"/>
            </a:pPr>
            <a:r>
              <a:rPr lang="en" sz="2390"/>
              <a:t>50 years for films and sound recordings</a:t>
            </a:r>
            <a:endParaRPr sz="2390"/>
          </a:p>
          <a:p>
            <a:pPr marL="457200" lvl="0" indent="-380365" algn="l" rtl="0">
              <a:lnSpc>
                <a:spcPct val="95000"/>
              </a:lnSpc>
              <a:spcBef>
                <a:spcPts val="0"/>
              </a:spcBef>
              <a:spcAft>
                <a:spcPts val="0"/>
              </a:spcAft>
              <a:buSzPts val="2390"/>
              <a:buChar char="●"/>
            </a:pPr>
            <a:r>
              <a:rPr lang="en" sz="2390"/>
              <a:t>25 years for typographical arrangements of a published edition</a:t>
            </a:r>
            <a:endParaRPr sz="2390"/>
          </a:p>
          <a:p>
            <a:pPr marL="0" lvl="0" indent="0" algn="l" rtl="0">
              <a:lnSpc>
                <a:spcPct val="95000"/>
              </a:lnSpc>
              <a:spcBef>
                <a:spcPts val="1200"/>
              </a:spcBef>
              <a:spcAft>
                <a:spcPts val="1200"/>
              </a:spcAft>
              <a:buSzPts val="605"/>
              <a:buNone/>
            </a:pPr>
            <a:endParaRPr sz="2390"/>
          </a:p>
        </p:txBody>
      </p:sp>
    </p:spTree>
    <p:extLst>
      <p:ext uri="{BB962C8B-B14F-4D97-AF65-F5344CB8AC3E}">
        <p14:creationId xmlns:p14="http://schemas.microsoft.com/office/powerpoint/2010/main" val="26124803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311700" y="1054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25000"/>
              </a:lnSpc>
              <a:spcBef>
                <a:spcPts val="0"/>
              </a:spcBef>
              <a:spcAft>
                <a:spcPts val="0"/>
              </a:spcAft>
              <a:buNone/>
            </a:pPr>
            <a:r>
              <a:rPr lang="en" sz="3450" b="1">
                <a:solidFill>
                  <a:srgbClr val="8E181C"/>
                </a:solidFill>
                <a:highlight>
                  <a:srgbClr val="F4F2EA"/>
                </a:highlight>
                <a:latin typeface="Georgia"/>
                <a:ea typeface="Georgia"/>
                <a:cs typeface="Georgia"/>
                <a:sym typeface="Georgia"/>
              </a:rPr>
              <a:t>Works Not Covered By Copyright</a:t>
            </a:r>
            <a:endParaRPr sz="3450" b="1">
              <a:solidFill>
                <a:srgbClr val="8E181C"/>
              </a:solidFill>
              <a:highlight>
                <a:srgbClr val="F4F2EA"/>
              </a:highlight>
              <a:latin typeface="Georgia"/>
              <a:ea typeface="Georgia"/>
              <a:cs typeface="Georgia"/>
              <a:sym typeface="Georgia"/>
            </a:endParaRPr>
          </a:p>
          <a:p>
            <a:pPr marL="0" lvl="0" indent="0" algn="l" rtl="0">
              <a:spcBef>
                <a:spcPts val="0"/>
              </a:spcBef>
              <a:spcAft>
                <a:spcPts val="0"/>
              </a:spcAft>
              <a:buNone/>
            </a:pPr>
            <a:endParaRPr/>
          </a:p>
        </p:txBody>
      </p:sp>
      <p:sp>
        <p:nvSpPr>
          <p:cNvPr id="97" name="Google Shape;97;p19"/>
          <p:cNvSpPr txBox="1">
            <a:spLocks noGrp="1"/>
          </p:cNvSpPr>
          <p:nvPr>
            <p:ph type="body" idx="1"/>
          </p:nvPr>
        </p:nvSpPr>
        <p:spPr>
          <a:xfrm>
            <a:off x="311700" y="678100"/>
            <a:ext cx="8520600" cy="3890700"/>
          </a:xfrm>
          <a:prstGeom prst="rect">
            <a:avLst/>
          </a:prstGeom>
        </p:spPr>
        <p:txBody>
          <a:bodyPr spcFirstLastPara="1" wrap="square" lIns="91425" tIns="91425" rIns="91425" bIns="91425" anchor="t" anchorCtr="0">
            <a:noAutofit/>
          </a:bodyPr>
          <a:lstStyle/>
          <a:p>
            <a:pPr marL="0" lvl="0" indent="0" algn="l" rtl="0">
              <a:lnSpc>
                <a:spcPct val="105000"/>
              </a:lnSpc>
              <a:spcBef>
                <a:spcPts val="1300"/>
              </a:spcBef>
              <a:spcAft>
                <a:spcPts val="0"/>
              </a:spcAft>
              <a:buNone/>
            </a:pPr>
            <a:r>
              <a:rPr lang="en" sz="1700" u="sng">
                <a:solidFill>
                  <a:schemeClr val="hlink"/>
                </a:solidFill>
                <a:latin typeface="Arial"/>
                <a:ea typeface="Arial"/>
                <a:cs typeface="Arial"/>
                <a:sym typeface="Arial"/>
                <a:hlinkClick r:id="rId3"/>
              </a:rPr>
              <a:t>https://www.dmlp.org/legal-guide/works-not-covered-copyright</a:t>
            </a:r>
            <a:endParaRPr sz="2300" b="1">
              <a:solidFill>
                <a:srgbClr val="383530"/>
              </a:solidFill>
              <a:highlight>
                <a:srgbClr val="F4F2EA"/>
              </a:highlight>
              <a:latin typeface="Georgia"/>
              <a:ea typeface="Georgia"/>
              <a:cs typeface="Georgia"/>
              <a:sym typeface="Georgia"/>
            </a:endParaRPr>
          </a:p>
          <a:p>
            <a:pPr marL="0" lvl="0" indent="0" algn="l" rtl="0">
              <a:lnSpc>
                <a:spcPct val="105000"/>
              </a:lnSpc>
              <a:spcBef>
                <a:spcPts val="1300"/>
              </a:spcBef>
              <a:spcAft>
                <a:spcPts val="0"/>
              </a:spcAft>
              <a:buNone/>
            </a:pPr>
            <a:r>
              <a:rPr lang="en" sz="1700" b="1">
                <a:solidFill>
                  <a:srgbClr val="383530"/>
                </a:solidFill>
                <a:highlight>
                  <a:srgbClr val="F4F2EA"/>
                </a:highlight>
                <a:latin typeface="Georgia"/>
                <a:ea typeface="Georgia"/>
                <a:cs typeface="Georgia"/>
                <a:sym typeface="Georgia"/>
              </a:rPr>
              <a:t>Facts</a:t>
            </a:r>
            <a:endParaRPr sz="1700" b="1">
              <a:solidFill>
                <a:srgbClr val="383530"/>
              </a:solidFill>
              <a:highlight>
                <a:srgbClr val="F4F2EA"/>
              </a:highlight>
              <a:latin typeface="Georgia"/>
              <a:ea typeface="Georgia"/>
              <a:cs typeface="Georgia"/>
              <a:sym typeface="Georgia"/>
            </a:endParaRPr>
          </a:p>
          <a:p>
            <a:pPr marL="0" lvl="0" indent="0" algn="l" rtl="0">
              <a:lnSpc>
                <a:spcPct val="115000"/>
              </a:lnSpc>
              <a:spcBef>
                <a:spcPts val="1300"/>
              </a:spcBef>
              <a:spcAft>
                <a:spcPts val="0"/>
              </a:spcAft>
              <a:buNone/>
            </a:pPr>
            <a:r>
              <a:rPr lang="en" sz="1450">
                <a:solidFill>
                  <a:srgbClr val="383530"/>
                </a:solidFill>
                <a:highlight>
                  <a:srgbClr val="F4F2EA"/>
                </a:highlight>
                <a:latin typeface="Georgia"/>
                <a:ea typeface="Georgia"/>
                <a:cs typeface="Georgia"/>
                <a:sym typeface="Georgia"/>
              </a:rPr>
              <a:t>You can use facts in your online work without the fear of liability because facts are not protected under copyright law. </a:t>
            </a:r>
            <a:endParaRPr sz="1450">
              <a:solidFill>
                <a:srgbClr val="383530"/>
              </a:solidFill>
              <a:highlight>
                <a:srgbClr val="F4F2EA"/>
              </a:highlight>
              <a:latin typeface="Georgia"/>
              <a:ea typeface="Georgia"/>
              <a:cs typeface="Georgia"/>
              <a:sym typeface="Georgia"/>
            </a:endParaRPr>
          </a:p>
          <a:p>
            <a:pPr marL="0" lvl="0" indent="0" algn="l" rtl="0">
              <a:lnSpc>
                <a:spcPct val="105000"/>
              </a:lnSpc>
              <a:spcBef>
                <a:spcPts val="1600"/>
              </a:spcBef>
              <a:spcAft>
                <a:spcPts val="0"/>
              </a:spcAft>
              <a:buNone/>
            </a:pPr>
            <a:r>
              <a:rPr lang="en" sz="1450">
                <a:solidFill>
                  <a:srgbClr val="383530"/>
                </a:solidFill>
                <a:highlight>
                  <a:srgbClr val="F4F2EA"/>
                </a:highlight>
                <a:latin typeface="Georgia"/>
                <a:ea typeface="Georgia"/>
                <a:cs typeface="Georgia"/>
                <a:sym typeface="Georgia"/>
              </a:rPr>
              <a:t>For example, baseball scores, telephone numbers, dates of birth, and the number of people at a protest are noncopyrightable facts.</a:t>
            </a:r>
            <a:endParaRPr sz="1450">
              <a:solidFill>
                <a:srgbClr val="383530"/>
              </a:solidFill>
              <a:highlight>
                <a:srgbClr val="F4F2EA"/>
              </a:highlight>
              <a:latin typeface="Georgia"/>
              <a:ea typeface="Georgia"/>
              <a:cs typeface="Georgia"/>
              <a:sym typeface="Georgia"/>
            </a:endParaRPr>
          </a:p>
          <a:p>
            <a:pPr marL="0" lvl="0" indent="0" algn="l" rtl="0">
              <a:lnSpc>
                <a:spcPct val="105000"/>
              </a:lnSpc>
              <a:spcBef>
                <a:spcPts val="1300"/>
              </a:spcBef>
              <a:spcAft>
                <a:spcPts val="0"/>
              </a:spcAft>
              <a:buNone/>
            </a:pPr>
            <a:r>
              <a:rPr lang="en" sz="1700" b="1">
                <a:solidFill>
                  <a:srgbClr val="383530"/>
                </a:solidFill>
                <a:highlight>
                  <a:srgbClr val="F4F2EA"/>
                </a:highlight>
                <a:latin typeface="Georgia"/>
                <a:ea typeface="Georgia"/>
                <a:cs typeface="Georgia"/>
                <a:sym typeface="Georgia"/>
              </a:rPr>
              <a:t>Works Not Fixed in a Tangible Form of Expression</a:t>
            </a:r>
            <a:endParaRPr sz="1700" b="1">
              <a:solidFill>
                <a:srgbClr val="383530"/>
              </a:solidFill>
              <a:highlight>
                <a:srgbClr val="F4F2EA"/>
              </a:highlight>
              <a:latin typeface="Georgia"/>
              <a:ea typeface="Georgia"/>
              <a:cs typeface="Georgia"/>
              <a:sym typeface="Georgia"/>
            </a:endParaRPr>
          </a:p>
          <a:p>
            <a:pPr marL="0" lvl="0" indent="0" algn="l" rtl="0">
              <a:lnSpc>
                <a:spcPct val="105000"/>
              </a:lnSpc>
              <a:spcBef>
                <a:spcPts val="1300"/>
              </a:spcBef>
              <a:spcAft>
                <a:spcPts val="0"/>
              </a:spcAft>
              <a:buNone/>
            </a:pPr>
            <a:r>
              <a:rPr lang="en" sz="1450">
                <a:solidFill>
                  <a:srgbClr val="383530"/>
                </a:solidFill>
                <a:highlight>
                  <a:srgbClr val="F4F2EA"/>
                </a:highlight>
                <a:latin typeface="Georgia"/>
                <a:ea typeface="Georgia"/>
                <a:cs typeface="Georgia"/>
                <a:sym typeface="Georgia"/>
              </a:rPr>
              <a:t>Copyright protection only applies to "original works of authorship" that are "fixed in a tangible medium of expression.</a:t>
            </a:r>
            <a:endParaRPr sz="1450">
              <a:solidFill>
                <a:srgbClr val="383530"/>
              </a:solidFill>
              <a:highlight>
                <a:srgbClr val="F4F2EA"/>
              </a:highlight>
              <a:latin typeface="Georgia"/>
              <a:ea typeface="Georgia"/>
              <a:cs typeface="Georgia"/>
              <a:sym typeface="Georgia"/>
            </a:endParaRPr>
          </a:p>
          <a:p>
            <a:pPr marL="0" lvl="0" indent="0" algn="l" rtl="0">
              <a:lnSpc>
                <a:spcPct val="105000"/>
              </a:lnSpc>
              <a:spcBef>
                <a:spcPts val="1300"/>
              </a:spcBef>
              <a:spcAft>
                <a:spcPts val="0"/>
              </a:spcAft>
              <a:buNone/>
            </a:pPr>
            <a:r>
              <a:rPr lang="en" sz="1700" b="1">
                <a:solidFill>
                  <a:srgbClr val="383530"/>
                </a:solidFill>
                <a:highlight>
                  <a:srgbClr val="F4F2EA"/>
                </a:highlight>
                <a:latin typeface="Georgia"/>
                <a:ea typeface="Georgia"/>
                <a:cs typeface="Georgia"/>
                <a:sym typeface="Georgia"/>
              </a:rPr>
              <a:t>Ideas, concepts, or principles</a:t>
            </a:r>
            <a:endParaRPr sz="1700" b="1">
              <a:solidFill>
                <a:srgbClr val="383530"/>
              </a:solidFill>
              <a:highlight>
                <a:srgbClr val="F4F2EA"/>
              </a:highlight>
              <a:latin typeface="Georgia"/>
              <a:ea typeface="Georgia"/>
              <a:cs typeface="Georgia"/>
              <a:sym typeface="Georgia"/>
            </a:endParaRPr>
          </a:p>
          <a:p>
            <a:pPr marL="0" lvl="0" indent="0" algn="l" rtl="0">
              <a:lnSpc>
                <a:spcPct val="105000"/>
              </a:lnSpc>
              <a:spcBef>
                <a:spcPts val="1300"/>
              </a:spcBef>
              <a:spcAft>
                <a:spcPts val="0"/>
              </a:spcAft>
              <a:buNone/>
            </a:pPr>
            <a:r>
              <a:rPr lang="en" sz="1450">
                <a:solidFill>
                  <a:srgbClr val="383530"/>
                </a:solidFill>
                <a:highlight>
                  <a:srgbClr val="F4F2EA"/>
                </a:highlight>
                <a:latin typeface="Georgia"/>
                <a:ea typeface="Georgia"/>
                <a:cs typeface="Georgia"/>
                <a:sym typeface="Georgia"/>
              </a:rPr>
              <a:t>You become the copyright owner only when you put that idea into "expression" through words (e.g., in a blog post) or other tangible form (e.g., in a video, a photograph, or a podcast).</a:t>
            </a:r>
            <a:endParaRPr sz="1700" b="1">
              <a:solidFill>
                <a:srgbClr val="383530"/>
              </a:solidFill>
              <a:highlight>
                <a:srgbClr val="F4F2EA"/>
              </a:highlight>
              <a:latin typeface="Georgia"/>
              <a:ea typeface="Georgia"/>
              <a:cs typeface="Georgia"/>
              <a:sym typeface="Georgia"/>
            </a:endParaRPr>
          </a:p>
          <a:p>
            <a:pPr marL="0" lvl="0" indent="0" algn="l" rtl="0">
              <a:lnSpc>
                <a:spcPct val="105000"/>
              </a:lnSpc>
              <a:spcBef>
                <a:spcPts val="1200"/>
              </a:spcBef>
              <a:spcAft>
                <a:spcPts val="1200"/>
              </a:spcAft>
              <a:buNone/>
            </a:pPr>
            <a:endParaRPr sz="1450">
              <a:solidFill>
                <a:srgbClr val="383530"/>
              </a:solidFill>
              <a:highlight>
                <a:srgbClr val="F4F2EA"/>
              </a:highlight>
              <a:latin typeface="Georgia"/>
              <a:ea typeface="Georgia"/>
              <a:cs typeface="Georgia"/>
              <a:sym typeface="Georgia"/>
            </a:endParaRPr>
          </a:p>
        </p:txBody>
      </p:sp>
    </p:spTree>
    <p:extLst>
      <p:ext uri="{BB962C8B-B14F-4D97-AF65-F5344CB8AC3E}">
        <p14:creationId xmlns:p14="http://schemas.microsoft.com/office/powerpoint/2010/main" val="200175849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25000"/>
              </a:lnSpc>
              <a:spcBef>
                <a:spcPts val="0"/>
              </a:spcBef>
              <a:spcAft>
                <a:spcPts val="0"/>
              </a:spcAft>
              <a:buSzPts val="990"/>
              <a:buNone/>
            </a:pPr>
            <a:r>
              <a:rPr lang="en" sz="2705" b="1">
                <a:solidFill>
                  <a:srgbClr val="8E181C"/>
                </a:solidFill>
                <a:highlight>
                  <a:srgbClr val="F4F2EA"/>
                </a:highlight>
                <a:latin typeface="Georgia"/>
                <a:ea typeface="Georgia"/>
                <a:cs typeface="Georgia"/>
                <a:sym typeface="Georgia"/>
              </a:rPr>
              <a:t>Works Not Covered By Copyright continued...</a:t>
            </a:r>
            <a:endParaRPr sz="2705" b="1">
              <a:solidFill>
                <a:srgbClr val="8E181C"/>
              </a:solidFill>
              <a:highlight>
                <a:srgbClr val="F4F2EA"/>
              </a:highlight>
              <a:latin typeface="Georgia"/>
              <a:ea typeface="Georgia"/>
              <a:cs typeface="Georgia"/>
              <a:sym typeface="Georgia"/>
            </a:endParaRPr>
          </a:p>
          <a:p>
            <a:pPr marL="0" lvl="0" indent="0" algn="l" rtl="0">
              <a:spcBef>
                <a:spcPts val="0"/>
              </a:spcBef>
              <a:spcAft>
                <a:spcPts val="0"/>
              </a:spcAft>
              <a:buSzPts val="990"/>
              <a:buNone/>
            </a:pPr>
            <a:endParaRPr sz="2300"/>
          </a:p>
        </p:txBody>
      </p:sp>
      <p:sp>
        <p:nvSpPr>
          <p:cNvPr id="103" name="Google Shape;103;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1300"/>
              </a:spcBef>
              <a:spcAft>
                <a:spcPts val="0"/>
              </a:spcAft>
              <a:buNone/>
            </a:pPr>
            <a:r>
              <a:rPr lang="en" sz="2100" b="1">
                <a:solidFill>
                  <a:srgbClr val="383530"/>
                </a:solidFill>
                <a:highlight>
                  <a:srgbClr val="F4F2EA"/>
                </a:highlight>
                <a:latin typeface="Georgia"/>
                <a:ea typeface="Georgia"/>
                <a:cs typeface="Georgia"/>
                <a:sym typeface="Georgia"/>
              </a:rPr>
              <a:t>Words, Phrases, or Familiar Symbols</a:t>
            </a:r>
            <a:endParaRPr sz="2100" b="1">
              <a:solidFill>
                <a:srgbClr val="383530"/>
              </a:solidFill>
              <a:highlight>
                <a:srgbClr val="F4F2EA"/>
              </a:highlight>
              <a:latin typeface="Georgia"/>
              <a:ea typeface="Georgia"/>
              <a:cs typeface="Georgia"/>
              <a:sym typeface="Georgia"/>
            </a:endParaRPr>
          </a:p>
          <a:p>
            <a:pPr marL="0" lvl="0" indent="0" algn="l" rtl="0">
              <a:spcBef>
                <a:spcPts val="1300"/>
              </a:spcBef>
              <a:spcAft>
                <a:spcPts val="0"/>
              </a:spcAft>
              <a:buNone/>
            </a:pPr>
            <a:r>
              <a:rPr lang="en" sz="1850">
                <a:solidFill>
                  <a:srgbClr val="383530"/>
                </a:solidFill>
                <a:highlight>
                  <a:srgbClr val="F4F2EA"/>
                </a:highlight>
                <a:latin typeface="Georgia"/>
                <a:ea typeface="Georgia"/>
                <a:cs typeface="Georgia"/>
                <a:sym typeface="Georgia"/>
              </a:rPr>
              <a:t>In general, copyright does not protect individual words, short phrases, and slogans; familiar symbols or designs; or mere variations of typographic ornamentation, lettering, or coloring; mere listings of ingredients or contents.</a:t>
            </a:r>
            <a:endParaRPr sz="1850">
              <a:solidFill>
                <a:srgbClr val="383530"/>
              </a:solidFill>
              <a:highlight>
                <a:srgbClr val="F4F2EA"/>
              </a:highlight>
              <a:latin typeface="Georgia"/>
              <a:ea typeface="Georgia"/>
              <a:cs typeface="Georgia"/>
              <a:sym typeface="Georgia"/>
            </a:endParaRPr>
          </a:p>
          <a:p>
            <a:pPr marL="0" lvl="0" indent="0" algn="l" rtl="0">
              <a:spcBef>
                <a:spcPts val="1300"/>
              </a:spcBef>
              <a:spcAft>
                <a:spcPts val="0"/>
              </a:spcAft>
              <a:buNone/>
            </a:pPr>
            <a:r>
              <a:rPr lang="en" sz="1850" b="1">
                <a:solidFill>
                  <a:srgbClr val="0000FF"/>
                </a:solidFill>
                <a:highlight>
                  <a:srgbClr val="F4F2EA"/>
                </a:highlight>
                <a:latin typeface="Georgia"/>
                <a:ea typeface="Georgia"/>
                <a:cs typeface="Georgia"/>
                <a:sym typeface="Georgia"/>
              </a:rPr>
              <a:t>Trademark law protects certain words, short phrases, slogans, symbols, and designs. For example, trademark law protects the word "Apple," the slogan "Got Milk?" and the Nike symbol of the "swoosh.</a:t>
            </a:r>
            <a:endParaRPr sz="1850" b="1">
              <a:solidFill>
                <a:srgbClr val="0000FF"/>
              </a:solidFill>
              <a:highlight>
                <a:srgbClr val="F4F2EA"/>
              </a:highlight>
              <a:latin typeface="Georgia"/>
              <a:ea typeface="Georgia"/>
              <a:cs typeface="Georgia"/>
              <a:sym typeface="Georgia"/>
            </a:endParaRPr>
          </a:p>
          <a:p>
            <a:pPr marL="0" lvl="0" indent="0" algn="l" rtl="0">
              <a:spcBef>
                <a:spcPts val="1300"/>
              </a:spcBef>
              <a:spcAft>
                <a:spcPts val="0"/>
              </a:spcAft>
              <a:buNone/>
            </a:pPr>
            <a:r>
              <a:rPr lang="en" sz="2100" b="1">
                <a:solidFill>
                  <a:srgbClr val="383530"/>
                </a:solidFill>
                <a:highlight>
                  <a:srgbClr val="F4F2EA"/>
                </a:highlight>
                <a:latin typeface="Georgia"/>
                <a:ea typeface="Georgia"/>
                <a:cs typeface="Georgia"/>
                <a:sym typeface="Georgia"/>
              </a:rPr>
              <a:t>Works in the Public Domain</a:t>
            </a:r>
            <a:endParaRPr sz="2100" b="1">
              <a:solidFill>
                <a:srgbClr val="383530"/>
              </a:solidFill>
              <a:highlight>
                <a:srgbClr val="F4F2EA"/>
              </a:highlight>
              <a:latin typeface="Georgia"/>
              <a:ea typeface="Georgia"/>
              <a:cs typeface="Georgia"/>
              <a:sym typeface="Georgia"/>
            </a:endParaRPr>
          </a:p>
          <a:p>
            <a:pPr marL="0" lvl="0" indent="0" algn="l" rtl="0">
              <a:spcBef>
                <a:spcPts val="1300"/>
              </a:spcBef>
              <a:spcAft>
                <a:spcPts val="0"/>
              </a:spcAft>
              <a:buNone/>
            </a:pPr>
            <a:endParaRPr sz="1850">
              <a:solidFill>
                <a:srgbClr val="383530"/>
              </a:solidFill>
              <a:highlight>
                <a:srgbClr val="F4F2EA"/>
              </a:highlight>
              <a:latin typeface="Georgia"/>
              <a:ea typeface="Georgia"/>
              <a:cs typeface="Georgia"/>
              <a:sym typeface="Georgia"/>
            </a:endParaRPr>
          </a:p>
          <a:p>
            <a:pPr marL="0" lvl="0" indent="0" algn="l" rtl="0">
              <a:spcBef>
                <a:spcPts val="1300"/>
              </a:spcBef>
              <a:spcAft>
                <a:spcPts val="1200"/>
              </a:spcAft>
              <a:buNone/>
            </a:pPr>
            <a:endParaRPr sz="1850">
              <a:solidFill>
                <a:srgbClr val="383530"/>
              </a:solidFill>
              <a:highlight>
                <a:srgbClr val="F4F2EA"/>
              </a:highlight>
              <a:latin typeface="Georgia"/>
              <a:ea typeface="Georgia"/>
              <a:cs typeface="Georgia"/>
              <a:sym typeface="Georgia"/>
            </a:endParaRPr>
          </a:p>
        </p:txBody>
      </p:sp>
    </p:spTree>
    <p:extLst>
      <p:ext uri="{BB962C8B-B14F-4D97-AF65-F5344CB8AC3E}">
        <p14:creationId xmlns:p14="http://schemas.microsoft.com/office/powerpoint/2010/main" val="359297351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Key Points</a:t>
            </a:r>
            <a:endParaRPr/>
          </a:p>
        </p:txBody>
      </p:sp>
      <p:sp>
        <p:nvSpPr>
          <p:cNvPr id="109" name="Google Shape;109;p21"/>
          <p:cNvSpPr txBox="1">
            <a:spLocks noGrp="1"/>
          </p:cNvSpPr>
          <p:nvPr>
            <p:ph type="body" idx="1"/>
          </p:nvPr>
        </p:nvSpPr>
        <p:spPr>
          <a:xfrm>
            <a:off x="470225" y="1293400"/>
            <a:ext cx="8520600" cy="341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605"/>
              <a:buNone/>
            </a:pPr>
            <a:r>
              <a:rPr lang="en" sz="2390">
                <a:highlight>
                  <a:srgbClr val="FFFF00"/>
                </a:highlight>
              </a:rPr>
              <a:t>Trademark</a:t>
            </a:r>
            <a:endParaRPr sz="2390">
              <a:highlight>
                <a:srgbClr val="FFFF00"/>
              </a:highlight>
            </a:endParaRPr>
          </a:p>
          <a:p>
            <a:pPr marL="457200" lvl="0" indent="-380365" algn="l" rtl="0">
              <a:lnSpc>
                <a:spcPct val="95000"/>
              </a:lnSpc>
              <a:spcBef>
                <a:spcPts val="1200"/>
              </a:spcBef>
              <a:spcAft>
                <a:spcPts val="0"/>
              </a:spcAft>
              <a:buSzPts val="2390"/>
              <a:buChar char="●"/>
            </a:pPr>
            <a:r>
              <a:rPr lang="en" sz="2390"/>
              <a:t>It is covered under the act called the Trade Marks Act, 1999</a:t>
            </a:r>
            <a:endParaRPr sz="2390"/>
          </a:p>
          <a:p>
            <a:pPr marL="457200" lvl="0" indent="-380365" algn="l" rtl="0">
              <a:lnSpc>
                <a:spcPct val="95000"/>
              </a:lnSpc>
              <a:spcBef>
                <a:spcPts val="0"/>
              </a:spcBef>
              <a:spcAft>
                <a:spcPts val="0"/>
              </a:spcAft>
              <a:buSzPts val="2390"/>
              <a:buChar char="●"/>
            </a:pPr>
            <a:r>
              <a:rPr lang="en" sz="2390"/>
              <a:t>It is valid for 10 years from the date of application which may be renewed for further for 10 years on the payment of prescribed fees. </a:t>
            </a:r>
            <a:endParaRPr sz="2390"/>
          </a:p>
          <a:p>
            <a:pPr marL="0" lvl="0" indent="0" algn="l" rtl="0">
              <a:lnSpc>
                <a:spcPct val="95000"/>
              </a:lnSpc>
              <a:spcBef>
                <a:spcPts val="1200"/>
              </a:spcBef>
              <a:spcAft>
                <a:spcPts val="0"/>
              </a:spcAft>
              <a:buSzPts val="605"/>
              <a:buNone/>
            </a:pPr>
            <a:endParaRPr sz="2390"/>
          </a:p>
          <a:p>
            <a:pPr marL="0" lvl="0" indent="0" algn="l" rtl="0">
              <a:lnSpc>
                <a:spcPct val="95000"/>
              </a:lnSpc>
              <a:spcBef>
                <a:spcPts val="1200"/>
              </a:spcBef>
              <a:spcAft>
                <a:spcPts val="1200"/>
              </a:spcAft>
              <a:buSzPts val="605"/>
              <a:buNone/>
            </a:pPr>
            <a:endParaRPr sz="2390">
              <a:highlight>
                <a:srgbClr val="FFFF00"/>
              </a:highlight>
            </a:endParaRPr>
          </a:p>
        </p:txBody>
      </p:sp>
    </p:spTree>
    <p:extLst>
      <p:ext uri="{BB962C8B-B14F-4D97-AF65-F5344CB8AC3E}">
        <p14:creationId xmlns:p14="http://schemas.microsoft.com/office/powerpoint/2010/main" val="136983106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0000"/>
              </a:lnSpc>
              <a:spcBef>
                <a:spcPts val="0"/>
              </a:spcBef>
              <a:spcAft>
                <a:spcPts val="0"/>
              </a:spcAft>
              <a:buNone/>
            </a:pPr>
            <a:r>
              <a:rPr lang="en" sz="2550" b="1" dirty="0">
                <a:solidFill>
                  <a:srgbClr val="1E314F"/>
                </a:solidFill>
                <a:highlight>
                  <a:srgbClr val="FFFFFF"/>
                </a:highlight>
                <a:latin typeface="Arial"/>
                <a:ea typeface="Arial"/>
                <a:cs typeface="Arial"/>
                <a:sym typeface="Arial"/>
              </a:rPr>
              <a:t>What Cannot Be Registered As Trademark In India?</a:t>
            </a:r>
            <a:endParaRPr sz="2550" b="1" dirty="0">
              <a:solidFill>
                <a:srgbClr val="1E314F"/>
              </a:solidFill>
              <a:highlight>
                <a:srgbClr val="FFFFFF"/>
              </a:highlight>
              <a:latin typeface="Arial"/>
              <a:ea typeface="Arial"/>
              <a:cs typeface="Arial"/>
              <a:sym typeface="Arial"/>
            </a:endParaRPr>
          </a:p>
          <a:p>
            <a:pPr marL="0" lvl="0" indent="0" algn="l" rtl="0">
              <a:spcBef>
                <a:spcPts val="300"/>
              </a:spcBef>
              <a:spcAft>
                <a:spcPts val="0"/>
              </a:spcAft>
              <a:buNone/>
            </a:pPr>
            <a:endParaRPr dirty="0"/>
          </a:p>
        </p:txBody>
      </p:sp>
      <p:sp>
        <p:nvSpPr>
          <p:cNvPr id="115" name="Google Shape;115;p22"/>
          <p:cNvSpPr txBox="1">
            <a:spLocks noGrp="1"/>
          </p:cNvSpPr>
          <p:nvPr>
            <p:ph type="body" idx="1"/>
          </p:nvPr>
        </p:nvSpPr>
        <p:spPr>
          <a:xfrm>
            <a:off x="470225" y="1293400"/>
            <a:ext cx="8520600" cy="3416400"/>
          </a:xfrm>
          <a:prstGeom prst="rect">
            <a:avLst/>
          </a:prstGeom>
        </p:spPr>
        <p:txBody>
          <a:bodyPr spcFirstLastPara="1" wrap="square" lIns="91425" tIns="91425" rIns="91425" bIns="91425" anchor="t" anchorCtr="0">
            <a:noAutofit/>
          </a:bodyPr>
          <a:lstStyle/>
          <a:p>
            <a:pPr marL="457200" lvl="0" indent="-450215" algn="l" rtl="0">
              <a:lnSpc>
                <a:spcPct val="95000"/>
              </a:lnSpc>
              <a:spcBef>
                <a:spcPts val="0"/>
              </a:spcBef>
              <a:spcAft>
                <a:spcPts val="0"/>
              </a:spcAft>
              <a:buSzPts val="3490"/>
              <a:buChar char="●"/>
            </a:pPr>
            <a:r>
              <a:rPr lang="en" sz="2200" u="sng">
                <a:solidFill>
                  <a:schemeClr val="hlink"/>
                </a:solidFill>
                <a:latin typeface="Arial"/>
                <a:ea typeface="Arial"/>
                <a:cs typeface="Arial"/>
                <a:sym typeface="Arial"/>
                <a:hlinkClick r:id="rId3"/>
              </a:rPr>
              <a:t>https://cleartax.in/s/cannot-registered-trademark-india</a:t>
            </a:r>
            <a:endParaRPr sz="3490"/>
          </a:p>
          <a:p>
            <a:pPr marL="0" lvl="0" indent="0" algn="l" rtl="0">
              <a:lnSpc>
                <a:spcPct val="95000"/>
              </a:lnSpc>
              <a:spcBef>
                <a:spcPts val="1200"/>
              </a:spcBef>
              <a:spcAft>
                <a:spcPts val="0"/>
              </a:spcAft>
              <a:buSzPts val="605"/>
              <a:buNone/>
            </a:pPr>
            <a:endParaRPr sz="3490"/>
          </a:p>
          <a:p>
            <a:pPr marL="0" lvl="0" indent="0" algn="l" rtl="0">
              <a:lnSpc>
                <a:spcPct val="95000"/>
              </a:lnSpc>
              <a:spcBef>
                <a:spcPts val="1200"/>
              </a:spcBef>
              <a:spcAft>
                <a:spcPts val="1200"/>
              </a:spcAft>
              <a:buSzPts val="605"/>
              <a:buNone/>
            </a:pPr>
            <a:endParaRPr sz="3490">
              <a:highlight>
                <a:srgbClr val="FFFF00"/>
              </a:highlight>
            </a:endParaRPr>
          </a:p>
        </p:txBody>
      </p:sp>
    </p:spTree>
    <p:extLst>
      <p:ext uri="{BB962C8B-B14F-4D97-AF65-F5344CB8AC3E}">
        <p14:creationId xmlns:p14="http://schemas.microsoft.com/office/powerpoint/2010/main" val="338688394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Patent Acts</a:t>
            </a:r>
            <a:endParaRPr/>
          </a:p>
        </p:txBody>
      </p:sp>
      <p:sp>
        <p:nvSpPr>
          <p:cNvPr id="121" name="Google Shape;121;p23"/>
          <p:cNvSpPr txBox="1">
            <a:spLocks noGrp="1"/>
          </p:cNvSpPr>
          <p:nvPr>
            <p:ph type="body" idx="1"/>
          </p:nvPr>
        </p:nvSpPr>
        <p:spPr>
          <a:xfrm>
            <a:off x="470225" y="1293400"/>
            <a:ext cx="8520600" cy="341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605"/>
              <a:buNone/>
            </a:pPr>
            <a:r>
              <a:rPr lang="en" sz="2200" u="sng">
                <a:solidFill>
                  <a:schemeClr val="hlink"/>
                </a:solidFill>
                <a:latin typeface="Arial"/>
                <a:ea typeface="Arial"/>
                <a:cs typeface="Arial"/>
                <a:sym typeface="Arial"/>
                <a:hlinkClick r:id="rId3"/>
              </a:rPr>
              <a:t>https://ipindia.gov.in/writereaddata/Portal/IPOAct/1_31_1_patent-act-1970-11march2015.pdf</a:t>
            </a:r>
            <a:endParaRPr sz="3490">
              <a:highlight>
                <a:srgbClr val="FFFF00"/>
              </a:highlight>
            </a:endParaRPr>
          </a:p>
          <a:p>
            <a:pPr marL="0" lvl="0" indent="0" algn="l" rtl="0">
              <a:lnSpc>
                <a:spcPct val="95000"/>
              </a:lnSpc>
              <a:spcBef>
                <a:spcPts val="1200"/>
              </a:spcBef>
              <a:spcAft>
                <a:spcPts val="0"/>
              </a:spcAft>
              <a:buSzPts val="605"/>
              <a:buNone/>
            </a:pPr>
            <a:r>
              <a:rPr lang="en" sz="2390">
                <a:highlight>
                  <a:srgbClr val="FFFF00"/>
                </a:highlight>
              </a:rPr>
              <a:t>Patent: </a:t>
            </a:r>
            <a:r>
              <a:rPr lang="en">
                <a:solidFill>
                  <a:srgbClr val="000000"/>
                </a:solidFill>
                <a:latin typeface="Arial"/>
                <a:ea typeface="Arial"/>
                <a:cs typeface="Arial"/>
                <a:sym typeface="Arial"/>
              </a:rPr>
              <a:t>– A patent is used to prohibit the use, selling, by another party for a defined period of time, of original production. In brief, a sovereign authority awards the inventor the IP right after an examination of its viability.</a:t>
            </a:r>
            <a:endParaRPr>
              <a:solidFill>
                <a:srgbClr val="000000"/>
              </a:solidFill>
              <a:latin typeface="Arial"/>
              <a:ea typeface="Arial"/>
              <a:cs typeface="Arial"/>
              <a:sym typeface="Arial"/>
            </a:endParaRPr>
          </a:p>
          <a:p>
            <a:pPr marL="457200" lvl="0" indent="-380365" algn="l" rtl="0">
              <a:lnSpc>
                <a:spcPct val="95000"/>
              </a:lnSpc>
              <a:spcBef>
                <a:spcPts val="1200"/>
              </a:spcBef>
              <a:spcAft>
                <a:spcPts val="0"/>
              </a:spcAft>
              <a:buSzPts val="2390"/>
              <a:buChar char="●"/>
            </a:pPr>
            <a:r>
              <a:rPr lang="en" sz="2390"/>
              <a:t>It is covered under the act called patent act 1970 [Amended by patent act 2005]</a:t>
            </a:r>
            <a:endParaRPr sz="2390"/>
          </a:p>
          <a:p>
            <a:pPr marL="457200" lvl="0" indent="-380365" algn="l" rtl="0">
              <a:lnSpc>
                <a:spcPct val="95000"/>
              </a:lnSpc>
              <a:spcBef>
                <a:spcPts val="0"/>
              </a:spcBef>
              <a:spcAft>
                <a:spcPts val="0"/>
              </a:spcAft>
              <a:buSzPts val="2390"/>
              <a:buChar char="●"/>
            </a:pPr>
            <a:r>
              <a:rPr lang="en" sz="2390"/>
              <a:t>Term of patent is 20 years from the date of filing for all types of inventions.</a:t>
            </a:r>
            <a:endParaRPr sz="2390">
              <a:highlight>
                <a:srgbClr val="FFFF00"/>
              </a:highlight>
            </a:endParaRPr>
          </a:p>
        </p:txBody>
      </p:sp>
    </p:spTree>
    <p:extLst>
      <p:ext uri="{BB962C8B-B14F-4D97-AF65-F5344CB8AC3E}">
        <p14:creationId xmlns:p14="http://schemas.microsoft.com/office/powerpoint/2010/main" val="290072813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not patentable in India</a:t>
            </a:r>
            <a:endParaRPr/>
          </a:p>
        </p:txBody>
      </p:sp>
      <p:sp>
        <p:nvSpPr>
          <p:cNvPr id="127" name="Google Shape;127;p24"/>
          <p:cNvSpPr txBox="1">
            <a:spLocks noGrp="1"/>
          </p:cNvSpPr>
          <p:nvPr>
            <p:ph type="body" idx="1"/>
          </p:nvPr>
        </p:nvSpPr>
        <p:spPr>
          <a:xfrm>
            <a:off x="311700" y="1152475"/>
            <a:ext cx="8520600" cy="3798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 sz="1400">
                <a:solidFill>
                  <a:srgbClr val="212529"/>
                </a:solidFill>
                <a:highlight>
                  <a:srgbClr val="FFFFFF"/>
                </a:highlight>
                <a:latin typeface="Arial"/>
                <a:ea typeface="Arial"/>
                <a:cs typeface="Arial"/>
                <a:sym typeface="Arial"/>
              </a:rPr>
              <a:t>(Section 3 of the (Indian) Patents Act, 1970</a:t>
            </a:r>
            <a:endParaRPr sz="1400">
              <a:solidFill>
                <a:srgbClr val="212529"/>
              </a:solidFill>
              <a:highlight>
                <a:srgbClr val="FFFFFF"/>
              </a:highlight>
              <a:latin typeface="Arial"/>
              <a:ea typeface="Arial"/>
              <a:cs typeface="Arial"/>
              <a:sym typeface="Arial"/>
            </a:endParaRPr>
          </a:p>
          <a:p>
            <a:pPr marL="0" lvl="0" indent="0" algn="l" rtl="0">
              <a:spcBef>
                <a:spcPts val="400"/>
              </a:spcBef>
              <a:spcAft>
                <a:spcPts val="0"/>
              </a:spcAft>
              <a:buNone/>
            </a:pPr>
            <a:r>
              <a:rPr lang="en" sz="1300" u="sng">
                <a:solidFill>
                  <a:schemeClr val="hlink"/>
                </a:solidFill>
                <a:latin typeface="Arial"/>
                <a:ea typeface="Arial"/>
                <a:cs typeface="Arial"/>
                <a:sym typeface="Arial"/>
                <a:hlinkClick r:id="rId3"/>
              </a:rPr>
              <a:t>https://www.mondaq.com/india/patent/100320/what-is-not-patentable-in-india</a:t>
            </a:r>
            <a:endParaRPr sz="2000"/>
          </a:p>
          <a:p>
            <a:pPr marL="0" lvl="0" indent="0" algn="l" rtl="0">
              <a:spcBef>
                <a:spcPts val="1200"/>
              </a:spcBef>
              <a:spcAft>
                <a:spcPts val="0"/>
              </a:spcAft>
              <a:buNone/>
            </a:pPr>
            <a:r>
              <a:rPr lang="en" sz="1300">
                <a:solidFill>
                  <a:srgbClr val="212529"/>
                </a:solidFill>
                <a:highlight>
                  <a:srgbClr val="FFFFFF"/>
                </a:highlight>
                <a:latin typeface="Arial"/>
                <a:ea typeface="Arial"/>
                <a:cs typeface="Arial"/>
                <a:sym typeface="Arial"/>
              </a:rPr>
              <a:t>The following are not patentable in India:-</a:t>
            </a:r>
            <a:endParaRPr sz="1300">
              <a:solidFill>
                <a:srgbClr val="212529"/>
              </a:solidFill>
              <a:highlight>
                <a:srgbClr val="FFFFFF"/>
              </a:highlight>
              <a:latin typeface="Arial"/>
              <a:ea typeface="Arial"/>
              <a:cs typeface="Arial"/>
              <a:sym typeface="Arial"/>
            </a:endParaRPr>
          </a:p>
          <a:p>
            <a:pPr marL="457200" lvl="0" indent="-311150" algn="l" rtl="0">
              <a:spcBef>
                <a:spcPts val="1200"/>
              </a:spcBef>
              <a:spcAft>
                <a:spcPts val="0"/>
              </a:spcAft>
              <a:buClr>
                <a:srgbClr val="212529"/>
              </a:buClr>
              <a:buSzPts val="1300"/>
              <a:buFont typeface="Arial"/>
              <a:buAutoNum type="arabicPeriod"/>
            </a:pPr>
            <a:r>
              <a:rPr lang="en" sz="1300">
                <a:solidFill>
                  <a:srgbClr val="212529"/>
                </a:solidFill>
                <a:highlight>
                  <a:srgbClr val="FFFFFF"/>
                </a:highlight>
                <a:latin typeface="Arial"/>
                <a:ea typeface="Arial"/>
                <a:cs typeface="Arial"/>
                <a:sym typeface="Arial"/>
              </a:rPr>
              <a:t>An invention, that is frivolous or that claims anything obviously contrary to well established natural laws;</a:t>
            </a:r>
            <a:endParaRPr sz="1300">
              <a:solidFill>
                <a:srgbClr val="212529"/>
              </a:solidFill>
              <a:highlight>
                <a:srgbClr val="FFFFFF"/>
              </a:highlight>
              <a:latin typeface="Arial"/>
              <a:ea typeface="Arial"/>
              <a:cs typeface="Arial"/>
              <a:sym typeface="Arial"/>
            </a:endParaRPr>
          </a:p>
          <a:p>
            <a:pPr marL="457200" lvl="0" indent="-311150" algn="l" rtl="0">
              <a:spcBef>
                <a:spcPts val="0"/>
              </a:spcBef>
              <a:spcAft>
                <a:spcPts val="0"/>
              </a:spcAft>
              <a:buClr>
                <a:srgbClr val="212529"/>
              </a:buClr>
              <a:buSzPts val="1300"/>
              <a:buFont typeface="Arial"/>
              <a:buAutoNum type="arabicPeriod"/>
            </a:pPr>
            <a:r>
              <a:rPr lang="en" sz="1300">
                <a:solidFill>
                  <a:srgbClr val="212529"/>
                </a:solidFill>
                <a:highlight>
                  <a:srgbClr val="FFFFFF"/>
                </a:highlight>
                <a:latin typeface="Arial"/>
                <a:ea typeface="Arial"/>
                <a:cs typeface="Arial"/>
                <a:sym typeface="Arial"/>
              </a:rPr>
              <a:t>An invention, the primary or intended use of which would be contrary to law or morality or injurious to public health;</a:t>
            </a:r>
            <a:endParaRPr sz="1300">
              <a:solidFill>
                <a:srgbClr val="212529"/>
              </a:solidFill>
              <a:highlight>
                <a:srgbClr val="FFFFFF"/>
              </a:highlight>
              <a:latin typeface="Arial"/>
              <a:ea typeface="Arial"/>
              <a:cs typeface="Arial"/>
              <a:sym typeface="Arial"/>
            </a:endParaRPr>
          </a:p>
          <a:p>
            <a:pPr marL="457200" lvl="0" indent="-311150" algn="l" rtl="0">
              <a:spcBef>
                <a:spcPts val="0"/>
              </a:spcBef>
              <a:spcAft>
                <a:spcPts val="0"/>
              </a:spcAft>
              <a:buClr>
                <a:srgbClr val="212529"/>
              </a:buClr>
              <a:buSzPts val="1300"/>
              <a:buFont typeface="Arial"/>
              <a:buAutoNum type="arabicPeriod"/>
            </a:pPr>
            <a:r>
              <a:rPr lang="en" sz="1300">
                <a:solidFill>
                  <a:srgbClr val="212529"/>
                </a:solidFill>
                <a:highlight>
                  <a:srgbClr val="FFFFFF"/>
                </a:highlight>
                <a:latin typeface="Arial"/>
                <a:ea typeface="Arial"/>
                <a:cs typeface="Arial"/>
                <a:sym typeface="Arial"/>
              </a:rPr>
              <a:t>The mere discovery of a scientific principle or the formulation of an abstract theory;</a:t>
            </a:r>
            <a:endParaRPr sz="1300">
              <a:solidFill>
                <a:srgbClr val="212529"/>
              </a:solidFill>
              <a:highlight>
                <a:srgbClr val="FFFFFF"/>
              </a:highlight>
              <a:latin typeface="Arial"/>
              <a:ea typeface="Arial"/>
              <a:cs typeface="Arial"/>
              <a:sym typeface="Arial"/>
            </a:endParaRPr>
          </a:p>
          <a:p>
            <a:pPr marL="457200" lvl="0" indent="-311150" algn="l" rtl="0">
              <a:spcBef>
                <a:spcPts val="0"/>
              </a:spcBef>
              <a:spcAft>
                <a:spcPts val="0"/>
              </a:spcAft>
              <a:buClr>
                <a:srgbClr val="212529"/>
              </a:buClr>
              <a:buSzPts val="1300"/>
              <a:buFont typeface="Arial"/>
              <a:buAutoNum type="arabicPeriod"/>
            </a:pPr>
            <a:r>
              <a:rPr lang="en" sz="1300">
                <a:solidFill>
                  <a:srgbClr val="212529"/>
                </a:solidFill>
                <a:highlight>
                  <a:srgbClr val="FFFFFF"/>
                </a:highlight>
                <a:latin typeface="Arial"/>
                <a:ea typeface="Arial"/>
                <a:cs typeface="Arial"/>
                <a:sym typeface="Arial"/>
              </a:rPr>
              <a:t>The mere discovery of any new property or new use for a known substance or of the mere use of a known process, machine or apparatus unless such known process results in a new product or employs at least one new reactant;</a:t>
            </a:r>
            <a:endParaRPr sz="1300">
              <a:solidFill>
                <a:srgbClr val="212529"/>
              </a:solidFill>
              <a:highlight>
                <a:srgbClr val="FFFFFF"/>
              </a:highlight>
              <a:latin typeface="Arial"/>
              <a:ea typeface="Arial"/>
              <a:cs typeface="Arial"/>
              <a:sym typeface="Arial"/>
            </a:endParaRPr>
          </a:p>
          <a:p>
            <a:pPr marL="457200" lvl="0" indent="-311150" algn="l" rtl="0">
              <a:spcBef>
                <a:spcPts val="0"/>
              </a:spcBef>
              <a:spcAft>
                <a:spcPts val="0"/>
              </a:spcAft>
              <a:buClr>
                <a:srgbClr val="212529"/>
              </a:buClr>
              <a:buSzPts val="1300"/>
              <a:buFont typeface="Arial"/>
              <a:buAutoNum type="arabicPeriod"/>
            </a:pPr>
            <a:r>
              <a:rPr lang="en" sz="1300">
                <a:solidFill>
                  <a:srgbClr val="212529"/>
                </a:solidFill>
                <a:highlight>
                  <a:srgbClr val="FFFFFF"/>
                </a:highlight>
                <a:latin typeface="Arial"/>
                <a:ea typeface="Arial"/>
                <a:cs typeface="Arial"/>
                <a:sym typeface="Arial"/>
              </a:rPr>
              <a:t>A substance obtained by a mere admixture resulting only in the aggregation of the properties of the components thereof or a process for producing such substance;</a:t>
            </a:r>
            <a:endParaRPr sz="1300">
              <a:solidFill>
                <a:srgbClr val="212529"/>
              </a:solidFill>
              <a:highlight>
                <a:srgbClr val="FFFFFF"/>
              </a:highlight>
              <a:latin typeface="Arial"/>
              <a:ea typeface="Arial"/>
              <a:cs typeface="Arial"/>
              <a:sym typeface="Arial"/>
            </a:endParaRPr>
          </a:p>
          <a:p>
            <a:pPr marL="457200" lvl="0" indent="-311150" algn="l" rtl="0">
              <a:spcBef>
                <a:spcPts val="0"/>
              </a:spcBef>
              <a:spcAft>
                <a:spcPts val="0"/>
              </a:spcAft>
              <a:buClr>
                <a:srgbClr val="212529"/>
              </a:buClr>
              <a:buSzPts val="1300"/>
              <a:buFont typeface="Arial"/>
              <a:buAutoNum type="arabicPeriod"/>
            </a:pPr>
            <a:r>
              <a:rPr lang="en" sz="1300">
                <a:solidFill>
                  <a:srgbClr val="212529"/>
                </a:solidFill>
                <a:highlight>
                  <a:srgbClr val="FFFFFF"/>
                </a:highlight>
                <a:latin typeface="Arial"/>
                <a:ea typeface="Arial"/>
                <a:cs typeface="Arial"/>
                <a:sym typeface="Arial"/>
              </a:rPr>
              <a:t>The mere arrangement or rearrangement or duplication of known devices, each functioning independently of one another in a known way;</a:t>
            </a:r>
            <a:endParaRPr sz="1300">
              <a:solidFill>
                <a:srgbClr val="212529"/>
              </a:solidFill>
              <a:highlight>
                <a:srgbClr val="FFFFFF"/>
              </a:highlight>
              <a:latin typeface="Arial"/>
              <a:ea typeface="Arial"/>
              <a:cs typeface="Arial"/>
              <a:sym typeface="Arial"/>
            </a:endParaRPr>
          </a:p>
          <a:p>
            <a:pPr marL="0" lvl="0" indent="0" algn="l" rtl="0">
              <a:spcBef>
                <a:spcPts val="1200"/>
              </a:spcBef>
              <a:spcAft>
                <a:spcPts val="1200"/>
              </a:spcAft>
              <a:buNone/>
            </a:pPr>
            <a:endParaRPr sz="2000"/>
          </a:p>
        </p:txBody>
      </p:sp>
    </p:spTree>
    <p:extLst>
      <p:ext uri="{BB962C8B-B14F-4D97-AF65-F5344CB8AC3E}">
        <p14:creationId xmlns:p14="http://schemas.microsoft.com/office/powerpoint/2010/main" val="165921686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What is not patentable in India continued...</a:t>
            </a:r>
            <a:endParaRPr dirty="0"/>
          </a:p>
        </p:txBody>
      </p:sp>
      <p:sp>
        <p:nvSpPr>
          <p:cNvPr id="133" name="Google Shape;133;p25"/>
          <p:cNvSpPr txBox="1">
            <a:spLocks noGrp="1"/>
          </p:cNvSpPr>
          <p:nvPr>
            <p:ph type="body" idx="1"/>
          </p:nvPr>
        </p:nvSpPr>
        <p:spPr>
          <a:xfrm>
            <a:off x="311700" y="1152475"/>
            <a:ext cx="8520600" cy="37983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A method of agriculture or horticulture;</a:t>
            </a:r>
            <a:endParaRPr sz="1600">
              <a:solidFill>
                <a:srgbClr val="212529"/>
              </a:solidFill>
              <a:highlight>
                <a:srgbClr val="FFFFFF"/>
              </a:highlight>
              <a:latin typeface="Arial"/>
              <a:ea typeface="Arial"/>
              <a:cs typeface="Arial"/>
              <a:sym typeface="Arial"/>
            </a:endParaRPr>
          </a:p>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Inventions relating to atomic energy.</a:t>
            </a:r>
            <a:endParaRPr sz="1600">
              <a:solidFill>
                <a:srgbClr val="212529"/>
              </a:solidFill>
              <a:highlight>
                <a:srgbClr val="FFFFFF"/>
              </a:highlight>
              <a:latin typeface="Arial"/>
              <a:ea typeface="Arial"/>
              <a:cs typeface="Arial"/>
              <a:sym typeface="Arial"/>
            </a:endParaRPr>
          </a:p>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Any process for the medicinal, surgical, curative, prophylactic or other treatment of human beings or animals.</a:t>
            </a:r>
            <a:endParaRPr sz="1600">
              <a:solidFill>
                <a:srgbClr val="212529"/>
              </a:solidFill>
              <a:highlight>
                <a:srgbClr val="FFFFFF"/>
              </a:highlight>
              <a:latin typeface="Arial"/>
              <a:ea typeface="Arial"/>
              <a:cs typeface="Arial"/>
              <a:sym typeface="Arial"/>
            </a:endParaRPr>
          </a:p>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Plants and animals in whole or any part thereof other than microorganisms.</a:t>
            </a:r>
            <a:endParaRPr sz="1600">
              <a:solidFill>
                <a:srgbClr val="212529"/>
              </a:solidFill>
              <a:highlight>
                <a:srgbClr val="FFFFFF"/>
              </a:highlight>
              <a:latin typeface="Arial"/>
              <a:ea typeface="Arial"/>
              <a:cs typeface="Arial"/>
              <a:sym typeface="Arial"/>
            </a:endParaRPr>
          </a:p>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Mathematical or business method or a computer program per se or algorithms.</a:t>
            </a:r>
            <a:endParaRPr sz="1600">
              <a:solidFill>
                <a:srgbClr val="212529"/>
              </a:solidFill>
              <a:highlight>
                <a:srgbClr val="FFFFFF"/>
              </a:highlight>
              <a:latin typeface="Arial"/>
              <a:ea typeface="Arial"/>
              <a:cs typeface="Arial"/>
              <a:sym typeface="Arial"/>
            </a:endParaRPr>
          </a:p>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literary, dramatic, musical or artistic works, cinematographic works, television productions and any other aesthetic creations.</a:t>
            </a:r>
            <a:endParaRPr sz="1600">
              <a:solidFill>
                <a:srgbClr val="212529"/>
              </a:solidFill>
              <a:highlight>
                <a:srgbClr val="FFFFFF"/>
              </a:highlight>
              <a:latin typeface="Arial"/>
              <a:ea typeface="Arial"/>
              <a:cs typeface="Arial"/>
              <a:sym typeface="Arial"/>
            </a:endParaRPr>
          </a:p>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Mere scheme or rule or method of performing mental act or playing game.</a:t>
            </a:r>
            <a:endParaRPr sz="1600">
              <a:solidFill>
                <a:srgbClr val="212529"/>
              </a:solidFill>
              <a:highlight>
                <a:srgbClr val="FFFFFF"/>
              </a:highlight>
              <a:latin typeface="Arial"/>
              <a:ea typeface="Arial"/>
              <a:cs typeface="Arial"/>
              <a:sym typeface="Arial"/>
            </a:endParaRPr>
          </a:p>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Presentation of information.</a:t>
            </a:r>
            <a:endParaRPr sz="1600">
              <a:solidFill>
                <a:srgbClr val="212529"/>
              </a:solidFill>
              <a:highlight>
                <a:srgbClr val="FFFFFF"/>
              </a:highlight>
              <a:latin typeface="Arial"/>
              <a:ea typeface="Arial"/>
              <a:cs typeface="Arial"/>
              <a:sym typeface="Arial"/>
            </a:endParaRPr>
          </a:p>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Topography of integrated circuits.</a:t>
            </a:r>
            <a:endParaRPr sz="1600">
              <a:solidFill>
                <a:srgbClr val="212529"/>
              </a:solidFill>
              <a:highlight>
                <a:srgbClr val="FFFFFF"/>
              </a:highlight>
              <a:latin typeface="Arial"/>
              <a:ea typeface="Arial"/>
              <a:cs typeface="Arial"/>
              <a:sym typeface="Arial"/>
            </a:endParaRPr>
          </a:p>
          <a:p>
            <a:pPr marL="457200" lvl="0" indent="-330200" algn="l" rtl="0">
              <a:spcBef>
                <a:spcPts val="0"/>
              </a:spcBef>
              <a:spcAft>
                <a:spcPts val="0"/>
              </a:spcAft>
              <a:buClr>
                <a:srgbClr val="212529"/>
              </a:buClr>
              <a:buSzPts val="1600"/>
              <a:buFont typeface="Arial"/>
              <a:buAutoNum type="arabicPeriod"/>
            </a:pPr>
            <a:r>
              <a:rPr lang="en" sz="1600">
                <a:solidFill>
                  <a:srgbClr val="212529"/>
                </a:solidFill>
                <a:highlight>
                  <a:srgbClr val="FFFFFF"/>
                </a:highlight>
                <a:latin typeface="Arial"/>
                <a:ea typeface="Arial"/>
                <a:cs typeface="Arial"/>
                <a:sym typeface="Arial"/>
              </a:rPr>
              <a:t>An invention which in effect, is traditional knowledge or is based on the properties of traditional knowledge.</a:t>
            </a:r>
            <a:endParaRPr sz="1900">
              <a:solidFill>
                <a:srgbClr val="212529"/>
              </a:solidFill>
              <a:highlight>
                <a:srgbClr val="FFFFFF"/>
              </a:highlight>
              <a:latin typeface="Arial"/>
              <a:ea typeface="Arial"/>
              <a:cs typeface="Arial"/>
              <a:sym typeface="Arial"/>
            </a:endParaRPr>
          </a:p>
          <a:p>
            <a:pPr marL="0" lvl="0" indent="0" algn="l" rtl="0">
              <a:spcBef>
                <a:spcPts val="1200"/>
              </a:spcBef>
              <a:spcAft>
                <a:spcPts val="1200"/>
              </a:spcAft>
              <a:buNone/>
            </a:pPr>
            <a:endParaRPr sz="2500"/>
          </a:p>
        </p:txBody>
      </p:sp>
    </p:spTree>
    <p:extLst>
      <p:ext uri="{BB962C8B-B14F-4D97-AF65-F5344CB8AC3E}">
        <p14:creationId xmlns:p14="http://schemas.microsoft.com/office/powerpoint/2010/main" val="59091021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311700" y="751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a:solidFill>
                  <a:srgbClr val="000000"/>
                </a:solidFill>
                <a:latin typeface="Arial"/>
                <a:ea typeface="Arial"/>
                <a:cs typeface="Arial"/>
                <a:sym typeface="Arial"/>
              </a:rPr>
              <a:t>IPs importance in the present scenarios</a:t>
            </a:r>
            <a:endParaRPr sz="24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2400">
              <a:solidFill>
                <a:srgbClr val="000000"/>
              </a:solidFill>
              <a:latin typeface="Arial"/>
              <a:ea typeface="Arial"/>
              <a:cs typeface="Arial"/>
              <a:sym typeface="Arial"/>
            </a:endParaRPr>
          </a:p>
        </p:txBody>
      </p:sp>
      <p:sp>
        <p:nvSpPr>
          <p:cNvPr id="139" name="Google Shape;139;p26"/>
          <p:cNvSpPr txBox="1">
            <a:spLocks noGrp="1"/>
          </p:cNvSpPr>
          <p:nvPr>
            <p:ph type="body" idx="1"/>
          </p:nvPr>
        </p:nvSpPr>
        <p:spPr>
          <a:xfrm>
            <a:off x="311700" y="595500"/>
            <a:ext cx="8520600" cy="4424700"/>
          </a:xfrm>
          <a:prstGeom prst="rect">
            <a:avLst/>
          </a:prstGeom>
          <a:solidFill>
            <a:srgbClr val="4A86E8"/>
          </a:solidFill>
        </p:spPr>
        <p:txBody>
          <a:bodyPr spcFirstLastPara="1" wrap="square" lIns="91425" tIns="91425" rIns="91425" bIns="91425" anchor="t" anchorCtr="0">
            <a:noAutofit/>
          </a:bodyPr>
          <a:lstStyle/>
          <a:p>
            <a:pPr marL="457200" lvl="0" indent="-366553" algn="l" rtl="0">
              <a:spcBef>
                <a:spcPts val="0"/>
              </a:spcBef>
              <a:spcAft>
                <a:spcPts val="0"/>
              </a:spcAft>
              <a:buClr>
                <a:srgbClr val="212529"/>
              </a:buClr>
              <a:buSzPts val="2173"/>
              <a:buFont typeface="Arial"/>
              <a:buChar char="●"/>
            </a:pPr>
            <a:r>
              <a:rPr lang="en" sz="2172" b="1">
                <a:solidFill>
                  <a:srgbClr val="212529"/>
                </a:solidFill>
                <a:highlight>
                  <a:srgbClr val="FFFFFF"/>
                </a:highlight>
                <a:latin typeface="Arial"/>
                <a:ea typeface="Arial"/>
                <a:cs typeface="Arial"/>
                <a:sym typeface="Arial"/>
              </a:rPr>
              <a:t>In the modern era, Intellectual property rights plays a significant role on trade of every nation. </a:t>
            </a:r>
            <a:endParaRPr sz="2172" b="1">
              <a:solidFill>
                <a:srgbClr val="212529"/>
              </a:solidFill>
              <a:highlight>
                <a:srgbClr val="FFFFFF"/>
              </a:highlight>
              <a:latin typeface="Arial"/>
              <a:ea typeface="Arial"/>
              <a:cs typeface="Arial"/>
              <a:sym typeface="Arial"/>
            </a:endParaRPr>
          </a:p>
          <a:p>
            <a:pPr marL="457200" lvl="0" indent="-366553" algn="l" rtl="0">
              <a:spcBef>
                <a:spcPts val="0"/>
              </a:spcBef>
              <a:spcAft>
                <a:spcPts val="0"/>
              </a:spcAft>
              <a:buClr>
                <a:srgbClr val="212529"/>
              </a:buClr>
              <a:buSzPts val="2173"/>
              <a:buFont typeface="Arial"/>
              <a:buChar char="●"/>
            </a:pPr>
            <a:r>
              <a:rPr lang="en" sz="2172" b="1">
                <a:solidFill>
                  <a:srgbClr val="212529"/>
                </a:solidFill>
                <a:highlight>
                  <a:srgbClr val="FFFFFF"/>
                </a:highlight>
                <a:latin typeface="Arial"/>
                <a:ea typeface="Arial"/>
                <a:cs typeface="Arial"/>
                <a:sym typeface="Arial"/>
              </a:rPr>
              <a:t>In this digitized world, there stands a higher risk of creative ideas getting stolen without the consent of the author. </a:t>
            </a:r>
            <a:endParaRPr sz="2172" b="1">
              <a:solidFill>
                <a:srgbClr val="212529"/>
              </a:solidFill>
              <a:highlight>
                <a:srgbClr val="FFFFFF"/>
              </a:highlight>
              <a:latin typeface="Arial"/>
              <a:ea typeface="Arial"/>
              <a:cs typeface="Arial"/>
              <a:sym typeface="Arial"/>
            </a:endParaRPr>
          </a:p>
          <a:p>
            <a:pPr marL="457200" lvl="0" indent="-366553" algn="l" rtl="0">
              <a:spcBef>
                <a:spcPts val="0"/>
              </a:spcBef>
              <a:spcAft>
                <a:spcPts val="0"/>
              </a:spcAft>
              <a:buClr>
                <a:srgbClr val="212529"/>
              </a:buClr>
              <a:buSzPts val="2173"/>
              <a:buFont typeface="Arial"/>
              <a:buChar char="●"/>
            </a:pPr>
            <a:r>
              <a:rPr lang="en" sz="2172" b="1">
                <a:solidFill>
                  <a:srgbClr val="212529"/>
                </a:solidFill>
                <a:highlight>
                  <a:srgbClr val="FFFFFF"/>
                </a:highlight>
                <a:latin typeface="Arial"/>
                <a:ea typeface="Arial"/>
                <a:cs typeface="Arial"/>
                <a:sym typeface="Arial"/>
              </a:rPr>
              <a:t>The need for strong IP laws gives an overall contribution in the economy of the respective state. </a:t>
            </a:r>
            <a:endParaRPr sz="2172" b="1">
              <a:solidFill>
                <a:srgbClr val="212529"/>
              </a:solidFill>
              <a:highlight>
                <a:srgbClr val="FFFFFF"/>
              </a:highlight>
              <a:latin typeface="Arial"/>
              <a:ea typeface="Arial"/>
              <a:cs typeface="Arial"/>
              <a:sym typeface="Arial"/>
            </a:endParaRPr>
          </a:p>
          <a:p>
            <a:pPr marL="457200" lvl="0" indent="-366553" algn="l" rtl="0">
              <a:spcBef>
                <a:spcPts val="0"/>
              </a:spcBef>
              <a:spcAft>
                <a:spcPts val="0"/>
              </a:spcAft>
              <a:buClr>
                <a:srgbClr val="212529"/>
              </a:buClr>
              <a:buSzPts val="2173"/>
              <a:buFont typeface="Arial"/>
              <a:buChar char="●"/>
            </a:pPr>
            <a:r>
              <a:rPr lang="en" sz="2172" b="1">
                <a:solidFill>
                  <a:srgbClr val="212529"/>
                </a:solidFill>
                <a:highlight>
                  <a:srgbClr val="FFFFFF"/>
                </a:highlight>
                <a:latin typeface="Arial"/>
                <a:ea typeface="Arial"/>
                <a:cs typeface="Arial"/>
                <a:sym typeface="Arial"/>
              </a:rPr>
              <a:t>IPR is one of the sources of security for intangible properties which are still open to the public and which can be quickly replicated by anyone. </a:t>
            </a:r>
            <a:endParaRPr sz="2172" b="1">
              <a:solidFill>
                <a:srgbClr val="212529"/>
              </a:solidFill>
              <a:highlight>
                <a:srgbClr val="FFFFFF"/>
              </a:highlight>
              <a:latin typeface="Arial"/>
              <a:ea typeface="Arial"/>
              <a:cs typeface="Arial"/>
              <a:sym typeface="Arial"/>
            </a:endParaRPr>
          </a:p>
          <a:p>
            <a:pPr marL="457200" lvl="0" indent="-366553" algn="l" rtl="0">
              <a:spcBef>
                <a:spcPts val="0"/>
              </a:spcBef>
              <a:spcAft>
                <a:spcPts val="0"/>
              </a:spcAft>
              <a:buClr>
                <a:srgbClr val="212529"/>
              </a:buClr>
              <a:buSzPts val="2173"/>
              <a:buFont typeface="Arial"/>
              <a:buChar char="●"/>
            </a:pPr>
            <a:r>
              <a:rPr lang="en" sz="2172" b="1">
                <a:solidFill>
                  <a:srgbClr val="212529"/>
                </a:solidFill>
                <a:highlight>
                  <a:srgbClr val="FFFFFF"/>
                </a:highlight>
                <a:latin typeface="Arial"/>
                <a:ea typeface="Arial"/>
                <a:cs typeface="Arial"/>
                <a:sym typeface="Arial"/>
              </a:rPr>
              <a:t>IP crimes have become the part and parcel of the digitized era leading to failure of business.</a:t>
            </a:r>
            <a:endParaRPr sz="2715" b="1"/>
          </a:p>
        </p:txBody>
      </p:sp>
    </p:spTree>
    <p:extLst>
      <p:ext uri="{BB962C8B-B14F-4D97-AF65-F5344CB8AC3E}">
        <p14:creationId xmlns:p14="http://schemas.microsoft.com/office/powerpoint/2010/main" val="7315284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6D7A8"/>
        </a:solidFill>
        <a:effectLst/>
      </p:bgPr>
    </p:bg>
    <p:spTree>
      <p:nvGrpSpPr>
        <p:cNvPr id="1" name="Shape 230"/>
        <p:cNvGrpSpPr/>
        <p:nvPr/>
      </p:nvGrpSpPr>
      <p:grpSpPr>
        <a:xfrm>
          <a:off x="0" y="0"/>
          <a:ext cx="0" cy="0"/>
          <a:chOff x="0" y="0"/>
          <a:chExt cx="0" cy="0"/>
        </a:xfrm>
      </p:grpSpPr>
      <p:sp>
        <p:nvSpPr>
          <p:cNvPr id="231" name="Google Shape;231;p41"/>
          <p:cNvSpPr txBox="1">
            <a:spLocks noGrp="1"/>
          </p:cNvSpPr>
          <p:nvPr>
            <p:ph type="title"/>
          </p:nvPr>
        </p:nvSpPr>
        <p:spPr>
          <a:xfrm>
            <a:off x="311700" y="1093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solidFill>
                  <a:srgbClr val="FFFF00"/>
                </a:solidFill>
                <a:highlight>
                  <a:srgbClr val="FF9900"/>
                </a:highlight>
              </a:rPr>
              <a:t>WHY INTERPRETATION? continued...</a:t>
            </a:r>
            <a:endParaRPr sz="2400">
              <a:solidFill>
                <a:srgbClr val="FFFF00"/>
              </a:solidFill>
              <a:highlight>
                <a:srgbClr val="FF9900"/>
              </a:highlight>
            </a:endParaRPr>
          </a:p>
        </p:txBody>
      </p:sp>
      <p:sp>
        <p:nvSpPr>
          <p:cNvPr id="232" name="Google Shape;232;p41"/>
          <p:cNvSpPr txBox="1"/>
          <p:nvPr/>
        </p:nvSpPr>
        <p:spPr>
          <a:xfrm>
            <a:off x="90150" y="682000"/>
            <a:ext cx="8963700" cy="3093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rgbClr val="980000"/>
                </a:solidFill>
              </a:rPr>
              <a:t>[iv] </a:t>
            </a:r>
            <a:endParaRPr sz="2100">
              <a:solidFill>
                <a:srgbClr val="980000"/>
              </a:solidFill>
            </a:endParaRPr>
          </a:p>
          <a:p>
            <a:pPr marL="457200" lvl="0" indent="-361950" algn="l" rtl="0">
              <a:spcBef>
                <a:spcPts val="0"/>
              </a:spcBef>
              <a:spcAft>
                <a:spcPts val="0"/>
              </a:spcAft>
              <a:buClr>
                <a:schemeClr val="dk1"/>
              </a:buClr>
              <a:buSzPts val="2100"/>
              <a:buChar char="●"/>
            </a:pPr>
            <a:r>
              <a:rPr lang="en" sz="2100">
                <a:solidFill>
                  <a:schemeClr val="dk1"/>
                </a:solidFill>
              </a:rPr>
              <a:t>The interpretation of the findings of exploratory research study often results into hypotheses for experimental research and as such interpretation is involved in the transition from exploratory to experimental research. </a:t>
            </a:r>
            <a:endParaRPr sz="2100">
              <a:solidFill>
                <a:schemeClr val="dk1"/>
              </a:solidFill>
            </a:endParaRPr>
          </a:p>
          <a:p>
            <a:pPr marL="457200" lvl="0" indent="-361950" algn="l" rtl="0">
              <a:spcBef>
                <a:spcPts val="0"/>
              </a:spcBef>
              <a:spcAft>
                <a:spcPts val="0"/>
              </a:spcAft>
              <a:buClr>
                <a:schemeClr val="dk1"/>
              </a:buClr>
              <a:buSzPts val="2100"/>
              <a:buChar char="●"/>
            </a:pPr>
            <a:r>
              <a:rPr lang="en" sz="2100">
                <a:solidFill>
                  <a:schemeClr val="dk1"/>
                </a:solidFill>
              </a:rPr>
              <a:t>Since an </a:t>
            </a:r>
            <a:r>
              <a:rPr lang="en" sz="2100">
                <a:solidFill>
                  <a:schemeClr val="dk1"/>
                </a:solidFill>
                <a:highlight>
                  <a:srgbClr val="FFFF00"/>
                </a:highlight>
              </a:rPr>
              <a:t>exploratory study</a:t>
            </a:r>
            <a:r>
              <a:rPr lang="en" sz="2100">
                <a:solidFill>
                  <a:schemeClr val="dk1"/>
                </a:solidFill>
              </a:rPr>
              <a:t> does not have a hypothesis to start with, the findings of such a study have to be interpreted on a </a:t>
            </a:r>
            <a:r>
              <a:rPr lang="en" sz="2100">
                <a:solidFill>
                  <a:schemeClr val="dk1"/>
                </a:solidFill>
                <a:highlight>
                  <a:srgbClr val="FFFF00"/>
                </a:highlight>
              </a:rPr>
              <a:t>post-factum</a:t>
            </a:r>
            <a:r>
              <a:rPr lang="en" sz="2100">
                <a:solidFill>
                  <a:schemeClr val="dk1"/>
                </a:solidFill>
              </a:rPr>
              <a:t> basis in which case the interpretation is technically described as ‘post factum’ interpretation.</a:t>
            </a:r>
            <a:endParaRPr sz="210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a:spLocks noGrp="1"/>
          </p:cNvSpPr>
          <p:nvPr>
            <p:ph type="title"/>
          </p:nvPr>
        </p:nvSpPr>
        <p:spPr>
          <a:xfrm>
            <a:off x="311700" y="75100"/>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a:solidFill>
                  <a:srgbClr val="000000"/>
                </a:solidFill>
                <a:latin typeface="Arial"/>
                <a:ea typeface="Arial"/>
                <a:cs typeface="Arial"/>
                <a:sym typeface="Arial"/>
              </a:rPr>
              <a:t>IPs importance in the present scenarios</a:t>
            </a:r>
            <a:endParaRPr sz="24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2400">
              <a:solidFill>
                <a:srgbClr val="000000"/>
              </a:solidFill>
              <a:latin typeface="Arial"/>
              <a:ea typeface="Arial"/>
              <a:cs typeface="Arial"/>
              <a:sym typeface="Arial"/>
            </a:endParaRPr>
          </a:p>
        </p:txBody>
      </p:sp>
      <p:sp>
        <p:nvSpPr>
          <p:cNvPr id="145" name="Google Shape;145;p27"/>
          <p:cNvSpPr txBox="1">
            <a:spLocks noGrp="1"/>
          </p:cNvSpPr>
          <p:nvPr>
            <p:ph type="body" idx="1"/>
          </p:nvPr>
        </p:nvSpPr>
        <p:spPr>
          <a:xfrm>
            <a:off x="311700" y="595500"/>
            <a:ext cx="8520600" cy="4424700"/>
          </a:xfrm>
          <a:prstGeom prst="rect">
            <a:avLst/>
          </a:prstGeom>
          <a:solidFill>
            <a:srgbClr val="FFFFFF"/>
          </a:solidFill>
        </p:spPr>
        <p:txBody>
          <a:bodyPr spcFirstLastPara="1" wrap="square" lIns="91425" tIns="91425" rIns="91425" bIns="91425" anchor="t" anchorCtr="0">
            <a:noAutofit/>
          </a:bodyPr>
          <a:lstStyle/>
          <a:p>
            <a:pPr marL="457200" lvl="0" indent="-442753" algn="l" rtl="0">
              <a:spcBef>
                <a:spcPts val="0"/>
              </a:spcBef>
              <a:spcAft>
                <a:spcPts val="0"/>
              </a:spcAft>
              <a:buClr>
                <a:srgbClr val="212529"/>
              </a:buClr>
              <a:buSzPts val="3372"/>
              <a:buFont typeface="Arial"/>
              <a:buChar char="●"/>
            </a:pPr>
            <a:r>
              <a:rPr lang="en" sz="2300" b="1">
                <a:solidFill>
                  <a:srgbClr val="000000"/>
                </a:solidFill>
                <a:latin typeface="Arial"/>
                <a:ea typeface="Arial"/>
                <a:cs typeface="Arial"/>
                <a:sym typeface="Arial"/>
              </a:rPr>
              <a:t>Innovative idea means to earn profit</a:t>
            </a:r>
            <a:r>
              <a:rPr lang="en" sz="2300">
                <a:solidFill>
                  <a:srgbClr val="000000"/>
                </a:solidFill>
                <a:latin typeface="Arial"/>
                <a:ea typeface="Arial"/>
                <a:cs typeface="Arial"/>
                <a:sym typeface="Arial"/>
              </a:rPr>
              <a:t> </a:t>
            </a:r>
            <a:endParaRPr sz="2300">
              <a:solidFill>
                <a:srgbClr val="000000"/>
              </a:solidFill>
              <a:latin typeface="Arial"/>
              <a:ea typeface="Arial"/>
              <a:cs typeface="Arial"/>
              <a:sym typeface="Arial"/>
            </a:endParaRPr>
          </a:p>
          <a:p>
            <a:pPr marL="457200" lvl="0" indent="-442753" algn="l" rtl="0">
              <a:spcBef>
                <a:spcPts val="0"/>
              </a:spcBef>
              <a:spcAft>
                <a:spcPts val="0"/>
              </a:spcAft>
              <a:buClr>
                <a:srgbClr val="212529"/>
              </a:buClr>
              <a:buSzPts val="3372"/>
              <a:buFont typeface="Arial"/>
              <a:buChar char="●"/>
            </a:pPr>
            <a:r>
              <a:rPr lang="en" sz="2300" b="1">
                <a:solidFill>
                  <a:srgbClr val="000000"/>
                </a:solidFill>
                <a:latin typeface="Arial"/>
                <a:ea typeface="Arial"/>
                <a:cs typeface="Arial"/>
                <a:sym typeface="Arial"/>
              </a:rPr>
              <a:t>Export Business Opportunities </a:t>
            </a:r>
            <a:endParaRPr sz="2300" b="1">
              <a:solidFill>
                <a:srgbClr val="000000"/>
              </a:solidFill>
              <a:latin typeface="Arial"/>
              <a:ea typeface="Arial"/>
              <a:cs typeface="Arial"/>
              <a:sym typeface="Arial"/>
            </a:endParaRPr>
          </a:p>
          <a:p>
            <a:pPr marL="457200" marR="0" lvl="0" indent="-442753" algn="l" rtl="0">
              <a:lnSpc>
                <a:spcPct val="115000"/>
              </a:lnSpc>
              <a:spcBef>
                <a:spcPts val="0"/>
              </a:spcBef>
              <a:spcAft>
                <a:spcPts val="0"/>
              </a:spcAft>
              <a:buClr>
                <a:srgbClr val="212529"/>
              </a:buClr>
              <a:buSzPts val="3372"/>
              <a:buFont typeface="Arial"/>
              <a:buChar char="●"/>
            </a:pPr>
            <a:r>
              <a:rPr lang="en" sz="2300" b="1">
                <a:solidFill>
                  <a:srgbClr val="000000"/>
                </a:solidFill>
                <a:latin typeface="Arial"/>
                <a:ea typeface="Arial"/>
                <a:cs typeface="Arial"/>
                <a:sym typeface="Arial"/>
              </a:rPr>
              <a:t>Encourage the ideas by securing them</a:t>
            </a:r>
            <a:endParaRPr sz="2300" b="1">
              <a:solidFill>
                <a:srgbClr val="000000"/>
              </a:solidFill>
              <a:latin typeface="Arial"/>
              <a:ea typeface="Arial"/>
              <a:cs typeface="Arial"/>
              <a:sym typeface="Arial"/>
            </a:endParaRPr>
          </a:p>
          <a:p>
            <a:pPr marL="457200" marR="0" lvl="0" indent="-442753" algn="l" rtl="0">
              <a:lnSpc>
                <a:spcPct val="115000"/>
              </a:lnSpc>
              <a:spcBef>
                <a:spcPts val="0"/>
              </a:spcBef>
              <a:spcAft>
                <a:spcPts val="0"/>
              </a:spcAft>
              <a:buClr>
                <a:srgbClr val="212529"/>
              </a:buClr>
              <a:buSzPts val="3372"/>
              <a:buFont typeface="Arial"/>
              <a:buChar char="●"/>
            </a:pPr>
            <a:r>
              <a:rPr lang="en" sz="2300" b="1">
                <a:solidFill>
                  <a:srgbClr val="000000"/>
                </a:solidFill>
                <a:latin typeface="Arial"/>
                <a:ea typeface="Arial"/>
                <a:cs typeface="Arial"/>
                <a:sym typeface="Arial"/>
              </a:rPr>
              <a:t>Business Growth</a:t>
            </a:r>
            <a:endParaRPr sz="2300" b="1">
              <a:solidFill>
                <a:srgbClr val="000000"/>
              </a:solidFill>
              <a:latin typeface="Arial"/>
              <a:ea typeface="Arial"/>
              <a:cs typeface="Arial"/>
              <a:sym typeface="Arial"/>
            </a:endParaRPr>
          </a:p>
        </p:txBody>
      </p:sp>
    </p:spTree>
    <p:extLst>
      <p:ext uri="{BB962C8B-B14F-4D97-AF65-F5344CB8AC3E}">
        <p14:creationId xmlns:p14="http://schemas.microsoft.com/office/powerpoint/2010/main" val="97486776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a:solidFill>
                  <a:srgbClr val="000000"/>
                </a:solidFill>
                <a:latin typeface="Arial"/>
                <a:ea typeface="Arial"/>
                <a:cs typeface="Arial"/>
                <a:sym typeface="Arial"/>
              </a:rPr>
              <a:t>Patent Acts</a:t>
            </a:r>
            <a:endParaRPr sz="24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2400">
              <a:solidFill>
                <a:srgbClr val="000000"/>
              </a:solidFill>
              <a:latin typeface="Arial"/>
              <a:ea typeface="Arial"/>
              <a:cs typeface="Arial"/>
              <a:sym typeface="Arial"/>
            </a:endParaRPr>
          </a:p>
        </p:txBody>
      </p:sp>
      <p:sp>
        <p:nvSpPr>
          <p:cNvPr id="151" name="Google Shape;151;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b="1">
                <a:solidFill>
                  <a:srgbClr val="FFFFFF"/>
                </a:solidFill>
                <a:latin typeface="Arial"/>
                <a:ea typeface="Arial"/>
                <a:cs typeface="Arial"/>
                <a:sym typeface="Arial"/>
              </a:rPr>
              <a:t>IP Acts: Introduction to IP</a:t>
            </a:r>
            <a:endParaRPr sz="2400" b="1">
              <a:solidFill>
                <a:srgbClr val="FFFFFF"/>
              </a:solidFill>
              <a:latin typeface="Arial"/>
              <a:ea typeface="Arial"/>
              <a:cs typeface="Arial"/>
              <a:sym typeface="Arial"/>
            </a:endParaRPr>
          </a:p>
          <a:p>
            <a:pPr marL="0" lvl="0" indent="0" algn="l" rtl="0">
              <a:spcBef>
                <a:spcPts val="0"/>
              </a:spcBef>
              <a:spcAft>
                <a:spcPts val="1200"/>
              </a:spcAft>
              <a:buNone/>
            </a:pPr>
            <a:endParaRPr/>
          </a:p>
        </p:txBody>
      </p:sp>
      <p:sp>
        <p:nvSpPr>
          <p:cNvPr id="152" name="Google Shape;152;p28"/>
          <p:cNvSpPr txBox="1"/>
          <p:nvPr/>
        </p:nvSpPr>
        <p:spPr>
          <a:xfrm>
            <a:off x="457975" y="1233025"/>
            <a:ext cx="75744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a:t>https://blog.ipleaders.in/what-is-a-patent-law-in-india/</a:t>
            </a:r>
            <a:endParaRPr sz="2300"/>
          </a:p>
        </p:txBody>
      </p:sp>
      <p:graphicFrame>
        <p:nvGraphicFramePr>
          <p:cNvPr id="153" name="Google Shape;153;p28"/>
          <p:cNvGraphicFramePr/>
          <p:nvPr/>
        </p:nvGraphicFramePr>
        <p:xfrm>
          <a:off x="347650" y="2935525"/>
          <a:ext cx="8448675" cy="1129284"/>
        </p:xfrm>
        <a:graphic>
          <a:graphicData uri="http://schemas.openxmlformats.org/drawingml/2006/table">
            <a:tbl>
              <a:tblPr>
                <a:solidFill>
                  <a:srgbClr val="FFFFFF"/>
                </a:solidFill>
              </a:tblPr>
              <a:tblGrid>
                <a:gridCol w="2838450">
                  <a:extLst>
                    <a:ext uri="{9D8B030D-6E8A-4147-A177-3AD203B41FA5}">
                      <a16:colId xmlns:a16="http://schemas.microsoft.com/office/drawing/2014/main" val="20000"/>
                    </a:ext>
                  </a:extLst>
                </a:gridCol>
                <a:gridCol w="5610225">
                  <a:extLst>
                    <a:ext uri="{9D8B030D-6E8A-4147-A177-3AD203B41FA5}">
                      <a16:colId xmlns:a16="http://schemas.microsoft.com/office/drawing/2014/main" val="20001"/>
                    </a:ext>
                  </a:extLst>
                </a:gridCol>
              </a:tblGrid>
              <a:tr h="257175">
                <a:tc>
                  <a:txBody>
                    <a:bodyPr/>
                    <a:lstStyle/>
                    <a:p>
                      <a:pPr marL="0" lvl="0" indent="0" algn="l" rtl="0">
                        <a:lnSpc>
                          <a:spcPct val="115000"/>
                        </a:lnSpc>
                        <a:spcBef>
                          <a:spcPts val="0"/>
                        </a:spcBef>
                        <a:spcAft>
                          <a:spcPts val="0"/>
                        </a:spcAft>
                        <a:buNone/>
                      </a:pPr>
                      <a:r>
                        <a:rPr lang="en" sz="2950">
                          <a:solidFill>
                            <a:srgbClr val="333333"/>
                          </a:solidFill>
                          <a:highlight>
                            <a:srgbClr val="FFFFFF"/>
                          </a:highlight>
                          <a:latin typeface="Verdana"/>
                          <a:ea typeface="Verdana"/>
                          <a:cs typeface="Verdana"/>
                          <a:sym typeface="Verdana"/>
                        </a:rPr>
                        <a:t>APPLICATION NUMBER</a:t>
                      </a:r>
                      <a:endParaRPr sz="2950">
                        <a:solidFill>
                          <a:srgbClr val="333333"/>
                        </a:solidFill>
                        <a:highlight>
                          <a:srgbClr val="FFFFFF"/>
                        </a:highlight>
                        <a:latin typeface="Verdana"/>
                        <a:ea typeface="Verdana"/>
                        <a:cs typeface="Verdana"/>
                        <a:sym typeface="Verdana"/>
                      </a:endParaRPr>
                    </a:p>
                  </a:txBody>
                  <a:tcPr marL="47625" marR="47625" marT="47625" marB="47625" anchor="ctr">
                    <a:lnR w="9525" cap="flat" cmpd="sng">
                      <a:solidFill>
                        <a:srgbClr val="E9E9EA"/>
                      </a:solidFill>
                      <a:prstDash val="solid"/>
                      <a:round/>
                      <a:headEnd type="none" w="sm" len="sm"/>
                      <a:tailEnd type="none" w="sm" len="sm"/>
                    </a:lnR>
                    <a:lnB w="9525" cap="flat" cmpd="sng">
                      <a:solidFill>
                        <a:srgbClr val="E9E9EA"/>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2950">
                          <a:solidFill>
                            <a:srgbClr val="333333"/>
                          </a:solidFill>
                          <a:highlight>
                            <a:srgbClr val="FFFFFF"/>
                          </a:highlight>
                          <a:latin typeface="Verdana"/>
                          <a:ea typeface="Verdana"/>
                          <a:cs typeface="Verdana"/>
                          <a:sym typeface="Verdana"/>
                        </a:rPr>
                        <a:t>202021038154</a:t>
                      </a:r>
                      <a:endParaRPr sz="2950">
                        <a:solidFill>
                          <a:srgbClr val="333333"/>
                        </a:solidFill>
                        <a:highlight>
                          <a:srgbClr val="FFFFFF"/>
                        </a:highlight>
                        <a:latin typeface="Verdana"/>
                        <a:ea typeface="Verdana"/>
                        <a:cs typeface="Verdana"/>
                        <a:sym typeface="Verdana"/>
                      </a:endParaRPr>
                    </a:p>
                  </a:txBody>
                  <a:tcPr marL="47625" marR="47625" marT="47625" marB="47625" anchor="ctr">
                    <a:lnL w="9525" cap="flat" cmpd="sng">
                      <a:solidFill>
                        <a:srgbClr val="E9E9EA"/>
                      </a:solidFill>
                      <a:prstDash val="solid"/>
                      <a:round/>
                      <a:headEnd type="none" w="sm" len="sm"/>
                      <a:tailEnd type="none" w="sm" len="sm"/>
                    </a:lnL>
                    <a:lnR w="9525" cap="flat" cmpd="sng">
                      <a:solidFill>
                        <a:srgbClr val="E9E9EA"/>
                      </a:solidFill>
                      <a:prstDash val="solid"/>
                      <a:round/>
                      <a:headEnd type="none" w="sm" len="sm"/>
                      <a:tailEnd type="none" w="sm" len="sm"/>
                    </a:lnR>
                    <a:lnB w="9525" cap="flat" cmpd="sng">
                      <a:solidFill>
                        <a:srgbClr val="E9E9EA"/>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54" name="Google Shape;154;p28"/>
          <p:cNvSpPr txBox="1"/>
          <p:nvPr/>
        </p:nvSpPr>
        <p:spPr>
          <a:xfrm>
            <a:off x="975325" y="1861075"/>
            <a:ext cx="78210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a:t>https://ipindiaservices.gov.in/PatentSearch/PatentSearch/ViewApplicationStatus</a:t>
            </a:r>
            <a:endParaRPr sz="2600"/>
          </a:p>
        </p:txBody>
      </p:sp>
    </p:spTree>
    <p:extLst>
      <p:ext uri="{BB962C8B-B14F-4D97-AF65-F5344CB8AC3E}">
        <p14:creationId xmlns:p14="http://schemas.microsoft.com/office/powerpoint/2010/main" val="141804542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a:solidFill>
                  <a:srgbClr val="000000"/>
                </a:solidFill>
                <a:latin typeface="Arial"/>
                <a:ea typeface="Arial"/>
                <a:cs typeface="Arial"/>
                <a:sym typeface="Arial"/>
              </a:rPr>
              <a:t>Indian Patent Acts 1970</a:t>
            </a:r>
            <a:endParaRPr sz="24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2400">
              <a:solidFill>
                <a:srgbClr val="000000"/>
              </a:solidFill>
              <a:latin typeface="Arial"/>
              <a:ea typeface="Arial"/>
              <a:cs typeface="Arial"/>
              <a:sym typeface="Arial"/>
            </a:endParaRPr>
          </a:p>
        </p:txBody>
      </p:sp>
      <p:sp>
        <p:nvSpPr>
          <p:cNvPr id="160" name="Google Shape;160;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b="1">
                <a:solidFill>
                  <a:srgbClr val="FFFFFF"/>
                </a:solidFill>
                <a:latin typeface="Arial"/>
                <a:ea typeface="Arial"/>
                <a:cs typeface="Arial"/>
                <a:sym typeface="Arial"/>
              </a:rPr>
              <a:t>IP Acts: Introduction to IP</a:t>
            </a:r>
            <a:endParaRPr sz="2400" b="1">
              <a:solidFill>
                <a:srgbClr val="FFFFFF"/>
              </a:solidFill>
              <a:latin typeface="Arial"/>
              <a:ea typeface="Arial"/>
              <a:cs typeface="Arial"/>
              <a:sym typeface="Arial"/>
            </a:endParaRPr>
          </a:p>
          <a:p>
            <a:pPr marL="0" lvl="0" indent="0" algn="l" rtl="0">
              <a:spcBef>
                <a:spcPts val="0"/>
              </a:spcBef>
              <a:spcAft>
                <a:spcPts val="1200"/>
              </a:spcAft>
              <a:buNone/>
            </a:pPr>
            <a:endParaRPr/>
          </a:p>
        </p:txBody>
      </p:sp>
      <p:sp>
        <p:nvSpPr>
          <p:cNvPr id="161" name="Google Shape;161;p29"/>
          <p:cNvSpPr txBox="1"/>
          <p:nvPr/>
        </p:nvSpPr>
        <p:spPr>
          <a:xfrm>
            <a:off x="228975" y="1831925"/>
            <a:ext cx="88323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a:t>https://ipindia.gov.in/writereaddata/Portal/IPOAct/1_31_1_patent-act-1970-11march2015.pdf</a:t>
            </a:r>
            <a:endParaRPr sz="2400"/>
          </a:p>
        </p:txBody>
      </p:sp>
    </p:spTree>
    <p:extLst>
      <p:ext uri="{BB962C8B-B14F-4D97-AF65-F5344CB8AC3E}">
        <p14:creationId xmlns:p14="http://schemas.microsoft.com/office/powerpoint/2010/main" val="20612511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0"/>
          <p:cNvSpPr txBox="1">
            <a:spLocks noGrp="1"/>
          </p:cNvSpPr>
          <p:nvPr>
            <p:ph type="title"/>
          </p:nvPr>
        </p:nvSpPr>
        <p:spPr>
          <a:xfrm>
            <a:off x="206000" y="40977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b="1">
                <a:solidFill>
                  <a:srgbClr val="000000"/>
                </a:solidFill>
                <a:highlight>
                  <a:srgbClr val="4A86E8"/>
                </a:highlight>
                <a:latin typeface="Arial"/>
                <a:ea typeface="Arial"/>
                <a:cs typeface="Arial"/>
                <a:sym typeface="Arial"/>
              </a:rPr>
              <a:t>Design Act</a:t>
            </a:r>
            <a:endParaRPr sz="2400" b="1">
              <a:solidFill>
                <a:srgbClr val="000000"/>
              </a:solidFill>
              <a:highlight>
                <a:srgbClr val="4A86E8"/>
              </a:highlight>
              <a:latin typeface="Arial"/>
              <a:ea typeface="Arial"/>
              <a:cs typeface="Arial"/>
              <a:sym typeface="Arial"/>
            </a:endParaRPr>
          </a:p>
          <a:p>
            <a:pPr marL="0" lvl="0" indent="0" algn="l" rtl="0">
              <a:lnSpc>
                <a:spcPct val="115000"/>
              </a:lnSpc>
              <a:spcBef>
                <a:spcPts val="0"/>
              </a:spcBef>
              <a:spcAft>
                <a:spcPts val="0"/>
              </a:spcAft>
              <a:buNone/>
            </a:pPr>
            <a:endParaRPr sz="2400" b="1">
              <a:solidFill>
                <a:srgbClr val="000000"/>
              </a:solidFill>
              <a:highlight>
                <a:srgbClr val="4A86E8"/>
              </a:highlight>
              <a:latin typeface="Arial"/>
              <a:ea typeface="Arial"/>
              <a:cs typeface="Arial"/>
              <a:sym typeface="Arial"/>
            </a:endParaRPr>
          </a:p>
        </p:txBody>
      </p:sp>
      <p:sp>
        <p:nvSpPr>
          <p:cNvPr id="167" name="Google Shape;167;p30"/>
          <p:cNvSpPr txBox="1">
            <a:spLocks noGrp="1"/>
          </p:cNvSpPr>
          <p:nvPr>
            <p:ph type="body" idx="1"/>
          </p:nvPr>
        </p:nvSpPr>
        <p:spPr>
          <a:xfrm>
            <a:off x="311700" y="1152475"/>
            <a:ext cx="8832300" cy="34164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sz="2400" b="1">
                <a:solidFill>
                  <a:srgbClr val="000000"/>
                </a:solidFill>
                <a:latin typeface="Arial"/>
                <a:ea typeface="Arial"/>
                <a:cs typeface="Arial"/>
                <a:sym typeface="Arial"/>
              </a:rPr>
              <a:t>Design means only the features of shapes, configuration, pattern, ornament or composition of lines or colours applied to any article whether in 2D or 3D or in both forms. By any industrial process or means, whether manual, mechanical or chemical, separate or combined, which in the finished article appeal to and are judged solely by the eye; but does not  include any mode or principle of construction or anything which is in substance a mere mechanical device. </a:t>
            </a:r>
            <a:endParaRPr sz="2400" b="1">
              <a:solidFill>
                <a:srgbClr val="000000"/>
              </a:solidFill>
              <a:latin typeface="Arial"/>
              <a:ea typeface="Arial"/>
              <a:cs typeface="Arial"/>
              <a:sym typeface="Arial"/>
            </a:endParaRPr>
          </a:p>
        </p:txBody>
      </p:sp>
    </p:spTree>
    <p:extLst>
      <p:ext uri="{BB962C8B-B14F-4D97-AF65-F5344CB8AC3E}">
        <p14:creationId xmlns:p14="http://schemas.microsoft.com/office/powerpoint/2010/main" val="417518853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a:solidFill>
                  <a:srgbClr val="000000"/>
                </a:solidFill>
                <a:latin typeface="Arial"/>
                <a:ea typeface="Arial"/>
                <a:cs typeface="Arial"/>
                <a:sym typeface="Arial"/>
              </a:rPr>
              <a:t>Industrial design Act 2000</a:t>
            </a:r>
            <a:endParaRPr sz="24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2400">
              <a:solidFill>
                <a:srgbClr val="000000"/>
              </a:solidFill>
              <a:latin typeface="Arial"/>
              <a:ea typeface="Arial"/>
              <a:cs typeface="Arial"/>
              <a:sym typeface="Arial"/>
            </a:endParaRPr>
          </a:p>
        </p:txBody>
      </p:sp>
      <p:sp>
        <p:nvSpPr>
          <p:cNvPr id="173" name="Google Shape;173;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b="1">
                <a:solidFill>
                  <a:srgbClr val="FFFFFF"/>
                </a:solidFill>
                <a:latin typeface="Arial"/>
                <a:ea typeface="Arial"/>
                <a:cs typeface="Arial"/>
                <a:sym typeface="Arial"/>
              </a:rPr>
              <a:t>IP Acts: Introduction to IP</a:t>
            </a:r>
            <a:endParaRPr sz="2400" b="1">
              <a:solidFill>
                <a:srgbClr val="FFFFFF"/>
              </a:solidFill>
              <a:latin typeface="Arial"/>
              <a:ea typeface="Arial"/>
              <a:cs typeface="Arial"/>
              <a:sym typeface="Arial"/>
            </a:endParaRPr>
          </a:p>
          <a:p>
            <a:pPr marL="457200" lvl="0" indent="-381000" algn="l" rtl="0">
              <a:spcBef>
                <a:spcPts val="0"/>
              </a:spcBef>
              <a:spcAft>
                <a:spcPts val="0"/>
              </a:spcAft>
              <a:buClr>
                <a:srgbClr val="000000"/>
              </a:buClr>
              <a:buSzPts val="2400"/>
              <a:buFont typeface="Arial"/>
              <a:buChar char="●"/>
            </a:pPr>
            <a:r>
              <a:rPr lang="en" sz="2400" b="1">
                <a:solidFill>
                  <a:srgbClr val="000000"/>
                </a:solidFill>
                <a:latin typeface="Arial"/>
                <a:ea typeface="Arial"/>
                <a:cs typeface="Arial"/>
                <a:sym typeface="Arial"/>
              </a:rPr>
              <a:t>This act may be called the Design Act, 2000</a:t>
            </a:r>
            <a:endParaRPr sz="2400" b="1">
              <a:solidFill>
                <a:srgbClr val="000000"/>
              </a:solidFill>
              <a:latin typeface="Arial"/>
              <a:ea typeface="Arial"/>
              <a:cs typeface="Arial"/>
              <a:sym typeface="Arial"/>
            </a:endParaRPr>
          </a:p>
          <a:p>
            <a:pPr marL="457200" lvl="0" indent="-381000" algn="l" rtl="0">
              <a:spcBef>
                <a:spcPts val="0"/>
              </a:spcBef>
              <a:spcAft>
                <a:spcPts val="0"/>
              </a:spcAft>
              <a:buClr>
                <a:srgbClr val="000000"/>
              </a:buClr>
              <a:buSzPts val="2400"/>
              <a:buFont typeface="Arial"/>
              <a:buChar char="●"/>
            </a:pPr>
            <a:r>
              <a:rPr lang="en" sz="2400" b="1">
                <a:solidFill>
                  <a:srgbClr val="000000"/>
                </a:solidFill>
                <a:latin typeface="Arial"/>
                <a:ea typeface="Arial"/>
                <a:cs typeface="Arial"/>
                <a:sym typeface="Arial"/>
              </a:rPr>
              <a:t>It extends to the whole of India</a:t>
            </a:r>
            <a:endParaRPr sz="2400" b="1">
              <a:solidFill>
                <a:srgbClr val="000000"/>
              </a:solidFill>
              <a:latin typeface="Arial"/>
              <a:ea typeface="Arial"/>
              <a:cs typeface="Arial"/>
              <a:sym typeface="Arial"/>
            </a:endParaRPr>
          </a:p>
          <a:p>
            <a:pPr marL="0" lvl="0" indent="0" algn="l" rtl="0">
              <a:spcBef>
                <a:spcPts val="0"/>
              </a:spcBef>
              <a:spcAft>
                <a:spcPts val="1200"/>
              </a:spcAft>
              <a:buNone/>
            </a:pPr>
            <a:endParaRPr/>
          </a:p>
        </p:txBody>
      </p:sp>
      <p:sp>
        <p:nvSpPr>
          <p:cNvPr id="174" name="Google Shape;174;p31"/>
          <p:cNvSpPr txBox="1"/>
          <p:nvPr/>
        </p:nvSpPr>
        <p:spPr>
          <a:xfrm>
            <a:off x="311700" y="3452475"/>
            <a:ext cx="8173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https://ipindia.gov.in/writereaddata/Portal/Images/pdf/Check_list_for_DESIGN_APPLICATION.pdf</a:t>
            </a:r>
            <a:endParaRPr/>
          </a:p>
        </p:txBody>
      </p:sp>
    </p:spTree>
    <p:extLst>
      <p:ext uri="{BB962C8B-B14F-4D97-AF65-F5344CB8AC3E}">
        <p14:creationId xmlns:p14="http://schemas.microsoft.com/office/powerpoint/2010/main" val="240061775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a:solidFill>
                  <a:srgbClr val="000000"/>
                </a:solidFill>
                <a:latin typeface="Arial"/>
                <a:ea typeface="Arial"/>
                <a:cs typeface="Arial"/>
                <a:sym typeface="Arial"/>
              </a:rPr>
              <a:t>Copyrights acts 1957</a:t>
            </a:r>
            <a:endParaRPr sz="24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2400">
              <a:solidFill>
                <a:srgbClr val="000000"/>
              </a:solidFill>
              <a:latin typeface="Arial"/>
              <a:ea typeface="Arial"/>
              <a:cs typeface="Arial"/>
              <a:sym typeface="Arial"/>
            </a:endParaRPr>
          </a:p>
        </p:txBody>
      </p:sp>
      <p:sp>
        <p:nvSpPr>
          <p:cNvPr id="180" name="Google Shape;180;p32"/>
          <p:cNvSpPr txBox="1">
            <a:spLocks noGrp="1"/>
          </p:cNvSpPr>
          <p:nvPr>
            <p:ph type="body" idx="1"/>
          </p:nvPr>
        </p:nvSpPr>
        <p:spPr>
          <a:xfrm>
            <a:off x="233300" y="1165550"/>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2500" u="sng">
                <a:solidFill>
                  <a:schemeClr val="hlink"/>
                </a:solidFill>
                <a:latin typeface="Arial"/>
                <a:ea typeface="Arial"/>
                <a:cs typeface="Arial"/>
                <a:sym typeface="Arial"/>
                <a:hlinkClick r:id="rId3"/>
              </a:rPr>
              <a:t>https://copyright.gov.in/documents/copyrightrules1957.pdf</a:t>
            </a:r>
            <a:endParaRPr sz="3200"/>
          </a:p>
        </p:txBody>
      </p:sp>
    </p:spTree>
    <p:extLst>
      <p:ext uri="{BB962C8B-B14F-4D97-AF65-F5344CB8AC3E}">
        <p14:creationId xmlns:p14="http://schemas.microsoft.com/office/powerpoint/2010/main" val="408804865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2400">
                <a:solidFill>
                  <a:srgbClr val="000000"/>
                </a:solidFill>
                <a:latin typeface="Arial"/>
                <a:ea typeface="Arial"/>
                <a:cs typeface="Arial"/>
                <a:sym typeface="Arial"/>
              </a:rPr>
              <a:t>Trade Mark Act 1999</a:t>
            </a:r>
            <a:endParaRPr sz="24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2400">
              <a:solidFill>
                <a:srgbClr val="000000"/>
              </a:solidFill>
              <a:latin typeface="Arial"/>
              <a:ea typeface="Arial"/>
              <a:cs typeface="Arial"/>
              <a:sym typeface="Arial"/>
            </a:endParaRPr>
          </a:p>
        </p:txBody>
      </p:sp>
      <p:sp>
        <p:nvSpPr>
          <p:cNvPr id="186" name="Google Shape;186;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500" u="sng">
                <a:solidFill>
                  <a:schemeClr val="hlink"/>
                </a:solidFill>
                <a:latin typeface="Arial"/>
                <a:ea typeface="Arial"/>
                <a:cs typeface="Arial"/>
                <a:sym typeface="Arial"/>
                <a:hlinkClick r:id="rId3"/>
              </a:rPr>
              <a:t>https://legislative.gov.in/sites/default/files/A1999-47_0.pdf</a:t>
            </a:r>
            <a:endParaRPr sz="3200"/>
          </a:p>
          <a:p>
            <a:pPr marL="0" lvl="0" indent="0" algn="l" rtl="0">
              <a:spcBef>
                <a:spcPts val="1200"/>
              </a:spcBef>
              <a:spcAft>
                <a:spcPts val="0"/>
              </a:spcAft>
              <a:buNone/>
            </a:pPr>
            <a:endParaRPr sz="3200"/>
          </a:p>
          <a:p>
            <a:pPr marL="0" lvl="0" indent="0" algn="l" rtl="0">
              <a:spcBef>
                <a:spcPts val="1200"/>
              </a:spcBef>
              <a:spcAft>
                <a:spcPts val="1200"/>
              </a:spcAft>
              <a:buNone/>
            </a:pPr>
            <a:r>
              <a:rPr lang="en" sz="2300" u="sng">
                <a:solidFill>
                  <a:schemeClr val="hlink"/>
                </a:solidFill>
                <a:latin typeface="Arial"/>
                <a:ea typeface="Arial"/>
                <a:cs typeface="Arial"/>
                <a:sym typeface="Arial"/>
                <a:hlinkClick r:id="rId4"/>
              </a:rPr>
              <a:t>https://www.indiacode.nic.in/handle/123456789/1993?locale=en</a:t>
            </a:r>
            <a:endParaRPr sz="4400"/>
          </a:p>
        </p:txBody>
      </p:sp>
    </p:spTree>
    <p:extLst>
      <p:ext uri="{BB962C8B-B14F-4D97-AF65-F5344CB8AC3E}">
        <p14:creationId xmlns:p14="http://schemas.microsoft.com/office/powerpoint/2010/main" val="265943162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183</TotalTime>
  <Words>8061</Words>
  <Application>Microsoft Office PowerPoint</Application>
  <PresentationFormat>On-screen Show (16:9)</PresentationFormat>
  <Paragraphs>543</Paragraphs>
  <Slides>96</Slides>
  <Notes>95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96</vt:i4>
      </vt:variant>
    </vt:vector>
  </HeadingPairs>
  <TitlesOfParts>
    <vt:vector size="100" baseType="lpstr">
      <vt:lpstr>Arial</vt:lpstr>
      <vt:lpstr>Georgia</vt:lpstr>
      <vt:lpstr>Verdana</vt:lpstr>
      <vt:lpstr>Simple Light</vt:lpstr>
      <vt:lpstr>Module-4 </vt:lpstr>
      <vt:lpstr>Module-5 – Interpretation and Report Writing, Intellectual Property (IP) Acts – 06 Hours </vt:lpstr>
      <vt:lpstr>Interpretation and Report writing</vt:lpstr>
      <vt:lpstr>Interpretation and Report writing continued….</vt:lpstr>
      <vt:lpstr>Meaning of interpretation</vt:lpstr>
      <vt:lpstr>Meaning of interpretation, technique of interpretation </vt:lpstr>
      <vt:lpstr>WHY INTERPRETATION?</vt:lpstr>
      <vt:lpstr>WHY INTERPRETATION? continued...</vt:lpstr>
      <vt:lpstr>WHY INTERPRETATION? continued...</vt:lpstr>
      <vt:lpstr>TECHNIQUE OF INTERPRETATION  </vt:lpstr>
      <vt:lpstr>TECHNIQUE OF INTERPRETATION Continued...  </vt:lpstr>
      <vt:lpstr>TECHNIQUE OF INTERPRETATION Continued...  </vt:lpstr>
      <vt:lpstr>TECHNIQUE OF INTERPRETATION Continued...  </vt:lpstr>
      <vt:lpstr>TECHNIQUE OF INTERPRETATION Continued...  </vt:lpstr>
      <vt:lpstr>PRECAUTIONS IN INTERPRETATION</vt:lpstr>
      <vt:lpstr>PRECAUTIONS IN INTERPRETATION Continued...</vt:lpstr>
      <vt:lpstr>PRECAUTIONS IN INTERPRETATION Continued...</vt:lpstr>
      <vt:lpstr>PRECAUTIONS IN INTERPRETATION Continued...</vt:lpstr>
      <vt:lpstr>PRECAUTIONS IN INTERPRETATION Continued...</vt:lpstr>
      <vt:lpstr>PRECAUTIONS IN INTERPRETATION Continued...</vt:lpstr>
      <vt:lpstr>PRECAUTIONS IN INTERPRETATION Continued...</vt:lpstr>
      <vt:lpstr>Significance of Report Writing</vt:lpstr>
      <vt:lpstr>Different steps in writing report</vt:lpstr>
      <vt:lpstr>Logical analysis of the subject matter:</vt:lpstr>
      <vt:lpstr>Preparation of the final outline:</vt:lpstr>
      <vt:lpstr>Preparation of the rough draft: </vt:lpstr>
      <vt:lpstr>Rewriting and polishing of the rough draft: </vt:lpstr>
      <vt:lpstr>Preparation of the final bibliography: </vt:lpstr>
      <vt:lpstr>Preparation of the final bibliography:  continued...</vt:lpstr>
      <vt:lpstr>Preparation of the final bibliography:  continued...</vt:lpstr>
      <vt:lpstr>Writing the final draft: </vt:lpstr>
      <vt:lpstr>Writing the final draft continued...</vt:lpstr>
      <vt:lpstr>LAYOUT OF THE RESEARCH REPORT:</vt:lpstr>
      <vt:lpstr>(A) Preliminary Pages:</vt:lpstr>
      <vt:lpstr>(B) Main Text continued  </vt:lpstr>
      <vt:lpstr>(i) Introduction:</vt:lpstr>
      <vt:lpstr>(i) Introduction continued...</vt:lpstr>
      <vt:lpstr>(i) Introduction continued...</vt:lpstr>
      <vt:lpstr>(ii) Statement of findings and recommendations:</vt:lpstr>
      <vt:lpstr>(iii) The results:</vt:lpstr>
      <vt:lpstr>(iii) The results continued...</vt:lpstr>
      <vt:lpstr>(iv) The implications drawn from the results:</vt:lpstr>
      <vt:lpstr>(iv) The implications drawn from the results continued...</vt:lpstr>
      <vt:lpstr>(iv) The implications drawn from the results continued...</vt:lpstr>
      <vt:lpstr>(v) The summary:</vt:lpstr>
      <vt:lpstr>Types of reports: Research reports vary greatly in length and type</vt:lpstr>
      <vt:lpstr>Types of reports continued….</vt:lpstr>
      <vt:lpstr>Types of reports continued...</vt:lpstr>
      <vt:lpstr>Types of reports continued...</vt:lpstr>
      <vt:lpstr>Types of reports continued...</vt:lpstr>
      <vt:lpstr>Types of reports continued...</vt:lpstr>
      <vt:lpstr>(A) Technical Report:</vt:lpstr>
      <vt:lpstr>(A) Technical Report continued...: A general outline of a technical report can be as follows:  </vt:lpstr>
      <vt:lpstr>A general outline of a technical report can be as follows:  </vt:lpstr>
      <vt:lpstr>A general outline of a technical report can be as follows continued...:  </vt:lpstr>
      <vt:lpstr>A general outline of a technical report can be as follows continued...:  </vt:lpstr>
      <vt:lpstr>(B) Popular Report:</vt:lpstr>
      <vt:lpstr>We give below a general outline of a popular report.  </vt:lpstr>
      <vt:lpstr>We give below a general outline of a popular report.  </vt:lpstr>
      <vt:lpstr>Oral presentation:</vt:lpstr>
      <vt:lpstr>Oral presentation continued...:</vt:lpstr>
      <vt:lpstr>Mechanics of writing a research report:</vt:lpstr>
      <vt:lpstr>Mechanics of writing a research report:</vt:lpstr>
      <vt:lpstr>Mechanics of writing a research report continued….</vt:lpstr>
      <vt:lpstr>Mechanics of writing a research report continued….</vt:lpstr>
      <vt:lpstr>Mechanics of writing a research report continued….</vt:lpstr>
      <vt:lpstr>Mechanics of writing a research report continued….</vt:lpstr>
      <vt:lpstr>Mechanics of writing a research report continued….</vt:lpstr>
      <vt:lpstr>Mechanics of writing a research report continued….</vt:lpstr>
      <vt:lpstr>Mechanics of writing a research report continued….</vt:lpstr>
      <vt:lpstr>Mechanics of writing a research report continued….</vt:lpstr>
      <vt:lpstr>PRECAUTIONS FOR WRITING RESEARCH REPORTS  </vt:lpstr>
      <vt:lpstr>PRECAUTIONS FOR WRITING RESEARCH REPORTS Continued….  </vt:lpstr>
      <vt:lpstr>PRECAUTIONS FOR WRITING RESEARCH REPORTS Continued….  </vt:lpstr>
      <vt:lpstr>PRECAUTIONS FOR WRITING RESEARCH REPORTS Continued….  </vt:lpstr>
      <vt:lpstr>PRECAUTIONS FOR WRITING RESEARCH REPORTS Continued….  </vt:lpstr>
      <vt:lpstr>PRECAUTIONS FOR WRITING RESEARCH REPORTS Continued….  </vt:lpstr>
      <vt:lpstr>What is Intellectual Property (IP)?</vt:lpstr>
      <vt:lpstr>Different types of IPs  </vt:lpstr>
      <vt:lpstr>PowerPoint Presentation</vt:lpstr>
      <vt:lpstr>Key Points</vt:lpstr>
      <vt:lpstr>Works Not Covered By Copyright </vt:lpstr>
      <vt:lpstr>Works Not Covered By Copyright continued... </vt:lpstr>
      <vt:lpstr>Key Points</vt:lpstr>
      <vt:lpstr>What Cannot Be Registered As Trademark In India? </vt:lpstr>
      <vt:lpstr>Patent Acts</vt:lpstr>
      <vt:lpstr>What is not patentable in India</vt:lpstr>
      <vt:lpstr>What is not patentable in India continued...</vt:lpstr>
      <vt:lpstr>IPs importance in the present scenarios </vt:lpstr>
      <vt:lpstr>IPs importance in the present scenarios </vt:lpstr>
      <vt:lpstr>Patent Acts </vt:lpstr>
      <vt:lpstr>Indian Patent Acts 1970 </vt:lpstr>
      <vt:lpstr>Design Act </vt:lpstr>
      <vt:lpstr>Industrial design Act 2000 </vt:lpstr>
      <vt:lpstr>Copyrights acts 1957 </vt:lpstr>
      <vt:lpstr>Trade Mark Act 1999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Module-4 </dc:title>
  <cp:lastModifiedBy>Windows User</cp:lastModifiedBy>
  <cp:revision>5</cp:revision>
  <dcterms:modified xsi:type="dcterms:W3CDTF">2023-04-06T07:05:54Z</dcterms:modified>
</cp:coreProperties>
</file>